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36"/>
  </p:notesMasterIdLst>
  <p:handoutMasterIdLst>
    <p:handoutMasterId r:id="rId37"/>
  </p:handoutMasterIdLst>
  <p:sldIdLst>
    <p:sldId id="280" r:id="rId2"/>
    <p:sldId id="256" r:id="rId3"/>
    <p:sldId id="281" r:id="rId4"/>
    <p:sldId id="282" r:id="rId5"/>
    <p:sldId id="291" r:id="rId6"/>
    <p:sldId id="283" r:id="rId7"/>
    <p:sldId id="293" r:id="rId8"/>
    <p:sldId id="292" r:id="rId9"/>
    <p:sldId id="286" r:id="rId10"/>
    <p:sldId id="294" r:id="rId11"/>
    <p:sldId id="287" r:id="rId12"/>
    <p:sldId id="288" r:id="rId13"/>
    <p:sldId id="297" r:id="rId14"/>
    <p:sldId id="289" r:id="rId15"/>
    <p:sldId id="298" r:id="rId16"/>
    <p:sldId id="268" r:id="rId17"/>
    <p:sldId id="257" r:id="rId18"/>
    <p:sldId id="270" r:id="rId19"/>
    <p:sldId id="271" r:id="rId20"/>
    <p:sldId id="279" r:id="rId21"/>
    <p:sldId id="259" r:id="rId22"/>
    <p:sldId id="290" r:id="rId23"/>
    <p:sldId id="258" r:id="rId24"/>
    <p:sldId id="260" r:id="rId25"/>
    <p:sldId id="262" r:id="rId26"/>
    <p:sldId id="263" r:id="rId27"/>
    <p:sldId id="265" r:id="rId28"/>
    <p:sldId id="267" r:id="rId29"/>
    <p:sldId id="300" r:id="rId30"/>
    <p:sldId id="303" r:id="rId31"/>
    <p:sldId id="301" r:id="rId32"/>
    <p:sldId id="302" r:id="rId33"/>
    <p:sldId id="304" r:id="rId34"/>
    <p:sldId id="305" r:id="rId3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5492" autoAdjust="0"/>
  </p:normalViewPr>
  <p:slideViewPr>
    <p:cSldViewPr>
      <p:cViewPr varScale="1">
        <p:scale>
          <a:sx n="75" d="100"/>
          <a:sy n="75" d="100"/>
        </p:scale>
        <p:origin x="166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30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3.xml"/><Relationship Id="rId13" Type="http://schemas.openxmlformats.org/officeDocument/2006/relationships/slide" Target="slides/slide28.xml"/><Relationship Id="rId3" Type="http://schemas.openxmlformats.org/officeDocument/2006/relationships/slide" Target="slides/slide18.xml"/><Relationship Id="rId7" Type="http://schemas.openxmlformats.org/officeDocument/2006/relationships/slide" Target="slides/slide22.xml"/><Relationship Id="rId12" Type="http://schemas.openxmlformats.org/officeDocument/2006/relationships/slide" Target="slides/slide27.xml"/><Relationship Id="rId2" Type="http://schemas.openxmlformats.org/officeDocument/2006/relationships/slide" Target="slides/slide17.xml"/><Relationship Id="rId1" Type="http://schemas.openxmlformats.org/officeDocument/2006/relationships/slide" Target="slides/slide16.xml"/><Relationship Id="rId6" Type="http://schemas.openxmlformats.org/officeDocument/2006/relationships/slide" Target="slides/slide21.xml"/><Relationship Id="rId11" Type="http://schemas.openxmlformats.org/officeDocument/2006/relationships/slide" Target="slides/slide26.xml"/><Relationship Id="rId5" Type="http://schemas.openxmlformats.org/officeDocument/2006/relationships/slide" Target="slides/slide20.xml"/><Relationship Id="rId10" Type="http://schemas.openxmlformats.org/officeDocument/2006/relationships/slide" Target="slides/slide25.xml"/><Relationship Id="rId4" Type="http://schemas.openxmlformats.org/officeDocument/2006/relationships/slide" Target="slides/slide19.xml"/><Relationship Id="rId9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 Unicode MS" pitchFamily="34" charset="-128"/>
              </a:defRPr>
            </a:lvl1pPr>
          </a:lstStyle>
          <a:p>
            <a:pPr>
              <a:defRPr/>
            </a:pPr>
            <a:fld id="{B8C980C8-DFAE-4327-A460-D66F355F1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43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3FFF127-8E61-4278-876E-C2869165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51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job queue consists of all </a:t>
            </a:r>
            <a:r>
              <a:rPr lang="en-US" sz="1200" dirty="0">
                <a:latin typeface="Cambria" panose="02040503050406030204" pitchFamily="18" charset="0"/>
              </a:rPr>
              <a:t>processes in the system and the OS also maintains other queues such as device queue. Device queue is a queue for which multiple processes are waiting for a particular I/O device and each device has its own device queue.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FFF127-8E61-4278-876E-C2869165293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41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job queue consists of all </a:t>
            </a:r>
            <a:r>
              <a:rPr lang="en-US" sz="1200" dirty="0">
                <a:latin typeface="Cambria" panose="02040503050406030204" pitchFamily="18" charset="0"/>
              </a:rPr>
              <a:t>processes in the system and the OS also maintains other queues such as device queue. Device queue is a queue for which multiple processes are waiting for a particular I/O device and each device has its own device queue.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FFF127-8E61-4278-876E-C2869165293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4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977F-1552-4200-B4BC-CF2917120582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437842-0CEF-411F-8311-9B4A8C82B8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4114800"/>
            <a:ext cx="8458200" cy="1219200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en-US" altLang="en-US" b="1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Răzvan Daniel ZOTA</a:t>
            </a:r>
          </a:p>
          <a:p>
            <a:pPr algn="ctr">
              <a:buFontTx/>
              <a:buNone/>
            </a:pPr>
            <a:r>
              <a:rPr lang="en-US" altLang="en-US" b="1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Faculty of Cybernetics, Statistics and Economic Informatics</a:t>
            </a:r>
          </a:p>
          <a:p>
            <a:pPr algn="ctr">
              <a:buFontTx/>
              <a:buNone/>
            </a:pPr>
            <a:r>
              <a:rPr lang="en-US" altLang="en-US" sz="1600" b="1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zota@ase.ro</a:t>
            </a:r>
          </a:p>
          <a:p>
            <a:pPr algn="ctr">
              <a:buFontTx/>
              <a:buNone/>
            </a:pPr>
            <a:r>
              <a:rPr lang="en-US" altLang="en-US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http</a:t>
            </a:r>
            <a:r>
              <a:rPr lang="ro-RO" altLang="en-US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</a:t>
            </a:r>
            <a:r>
              <a:rPr lang="en-US" altLang="en-US" sz="1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://zota.ase.ro/os</a:t>
            </a:r>
            <a:endParaRPr lang="en-US" altLang="en-US" sz="1600" b="1" dirty="0">
              <a:solidFill>
                <a:srgbClr val="FF33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85800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A76F663-63A9-4B35-9475-F36AE599D171}" type="slidenum">
              <a:rPr lang="en-US" altLang="en-US">
                <a:latin typeface="Cambria" panose="02040503050406030204" pitchFamily="18" charset="0"/>
                <a:ea typeface="Cambria" panose="02040503050406030204" pitchFamily="18" charset="0"/>
              </a:rPr>
              <a:pPr/>
              <a:t>1</a:t>
            </a:fld>
            <a:endParaRPr lang="en-US" alt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647700" y="2304846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</a:pPr>
            <a:r>
              <a:rPr lang="en-US" altLang="en-US" sz="3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Operating Systems </a:t>
            </a:r>
            <a:br>
              <a:rPr lang="en-US" altLang="en-US" sz="3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en-US" altLang="en-US" sz="3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Course #7</a:t>
            </a:r>
            <a:br>
              <a:rPr lang="en-US" altLang="en-US" sz="3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en-US" altLang="en-US" sz="3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Processes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The process’ traces</a:t>
            </a:r>
            <a:r>
              <a:rPr lang="ro-RO" altLang="en-US" dirty="0">
                <a:latin typeface="Times New Roman" pitchFamily="18" charset="0"/>
                <a:cs typeface="Times New Roman" pitchFamily="18" charset="0"/>
              </a:rPr>
              <a:t> (cont.)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3539527"/>
          </a:xfrm>
        </p:spPr>
        <p:txBody>
          <a:bodyPr/>
          <a:lstStyle/>
          <a:p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As a result, the processor stops the execution of process 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B 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and gets to the execution of process 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C (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after the execution of the dispatcher’s code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). </a:t>
            </a:r>
            <a:endParaRPr lang="en-US" altLang="en-US" sz="2200" dirty="0">
              <a:latin typeface="Cambria" pitchFamily="18" charset="0"/>
              <a:cs typeface="Times New Roman" pitchFamily="18" charset="0"/>
            </a:endParaRPr>
          </a:p>
          <a:p>
            <a:endParaRPr lang="en-US" altLang="en-US" sz="2200" dirty="0">
              <a:latin typeface="Cambria" pitchFamily="18" charset="0"/>
              <a:cs typeface="Times New Roman" pitchFamily="18" charset="0"/>
            </a:endParaRPr>
          </a:p>
          <a:p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After another moment of 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“time-out”, 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the processor is moving to process A again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. 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Meanwhile, the process 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B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 waits for the I/O operation to terminate, and the dispatcher is commuting again to process C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.</a:t>
            </a:r>
            <a:endParaRPr lang="en-US" altLang="en-US" sz="2200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85800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1A01C57-36C7-43C2-AE35-3DA2D69FB6DB}" type="slidenum">
              <a:rPr lang="en-US" altLang="en-US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The process’ traces</a:t>
            </a:r>
            <a:r>
              <a:rPr lang="ro-RO" altLang="en-US" dirty="0">
                <a:latin typeface="Times New Roman" pitchFamily="18" charset="0"/>
                <a:cs typeface="Times New Roman" pitchFamily="18" charset="0"/>
              </a:rPr>
              <a:t> (cont.)</a:t>
            </a:r>
            <a:endParaRPr lang="en-US" altLang="en-US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85800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07EA6F0-4FE7-41E0-B9DB-CE90B0807952}" type="slidenum">
              <a:rPr lang="en-US" altLang="en-US">
                <a:latin typeface="Cambria" panose="02040503050406030204" pitchFamily="18" charset="0"/>
              </a:rPr>
              <a:pPr/>
              <a:t>11</a:t>
            </a:fld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533400" y="1754188"/>
            <a:ext cx="156324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1	6000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2	6001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3	6002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4	6003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5	6004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6	6005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7	6006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8	6007</a:t>
            </a:r>
            <a:endParaRPr lang="en-US" altLang="en-US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825709" y="5972145"/>
            <a:ext cx="79349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Figur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e </a:t>
            </a: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3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.</a:t>
            </a: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The </a:t>
            </a:r>
            <a:r>
              <a:rPr lang="en-US" altLang="en-US" sz="2000" i="1" dirty="0">
                <a:latin typeface="Cambria" panose="02040503050406030204" pitchFamily="18" charset="0"/>
                <a:cs typeface="Times New Roman" pitchFamily="18" charset="0"/>
              </a:rPr>
              <a:t>interleaved traces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 for the processes presented in figure 1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2794000" y="1752600"/>
            <a:ext cx="17780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17	10000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18	10001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19	10002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20	10003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21	10004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22	10005</a:t>
            </a:r>
            <a:endParaRPr lang="en-US" altLang="en-US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5334000" y="1752600"/>
            <a:ext cx="18288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31	16000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32	16001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33	16002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34	16003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35	16004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36	16005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37	16006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38	16007</a:t>
            </a:r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7239000" y="1752600"/>
            <a:ext cx="15494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47	6008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48	6009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49	6010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50	6011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51	6012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52	6013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53	6014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54	6015</a:t>
            </a:r>
            <a:endParaRPr lang="en-US" altLang="en-US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>
            <a:off x="457200" y="3810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533400" y="3897313"/>
            <a:ext cx="1449436" cy="206210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9	100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10	101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11	102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12	103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13	104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14	105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15	106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16	107</a:t>
            </a:r>
            <a:endParaRPr lang="en-US" altLang="en-US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299" name="Line 14"/>
          <p:cNvSpPr>
            <a:spLocks noChangeShapeType="1"/>
          </p:cNvSpPr>
          <p:nvPr/>
        </p:nvSpPr>
        <p:spPr bwMode="auto">
          <a:xfrm>
            <a:off x="2667000" y="3352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12300" name="Text Box 15"/>
          <p:cNvSpPr txBox="1">
            <a:spLocks noChangeArrowheads="1"/>
          </p:cNvSpPr>
          <p:nvPr/>
        </p:nvSpPr>
        <p:spPr bwMode="auto">
          <a:xfrm>
            <a:off x="0" y="3733800"/>
            <a:ext cx="9428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 dirty="0">
                <a:latin typeface="Cambria" panose="02040503050406030204" pitchFamily="18" charset="0"/>
                <a:cs typeface="Times New Roman" pitchFamily="18" charset="0"/>
              </a:rPr>
              <a:t>time-out</a:t>
            </a:r>
            <a:endParaRPr lang="en-US" altLang="en-US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301" name="Text Box 16"/>
          <p:cNvSpPr txBox="1">
            <a:spLocks noChangeArrowheads="1"/>
          </p:cNvSpPr>
          <p:nvPr/>
        </p:nvSpPr>
        <p:spPr bwMode="auto">
          <a:xfrm>
            <a:off x="4038600" y="3200400"/>
            <a:ext cx="1196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 dirty="0">
                <a:latin typeface="Cambria" panose="02040503050406030204" pitchFamily="18" charset="0"/>
                <a:cs typeface="Times New Roman" pitchFamily="18" charset="0"/>
              </a:rPr>
              <a:t>I/O</a:t>
            </a:r>
            <a:r>
              <a:rPr lang="en-US" altLang="en-US" dirty="0">
                <a:latin typeface="Cambria" panose="02040503050406030204" pitchFamily="18" charset="0"/>
                <a:cs typeface="Times New Roman" pitchFamily="18" charset="0"/>
              </a:rPr>
              <a:t> request</a:t>
            </a:r>
          </a:p>
        </p:txBody>
      </p:sp>
      <p:sp>
        <p:nvSpPr>
          <p:cNvPr id="12302" name="Text Box 17"/>
          <p:cNvSpPr txBox="1">
            <a:spLocks noChangeArrowheads="1"/>
          </p:cNvSpPr>
          <p:nvPr/>
        </p:nvSpPr>
        <p:spPr bwMode="auto">
          <a:xfrm>
            <a:off x="2830513" y="3440113"/>
            <a:ext cx="1449436" cy="206210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23	100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24	101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25	102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26	103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27	104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28	105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29	106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30	107</a:t>
            </a:r>
            <a:endParaRPr lang="en-US" altLang="en-US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303" name="Text Box 20"/>
          <p:cNvSpPr txBox="1">
            <a:spLocks noChangeArrowheads="1"/>
          </p:cNvSpPr>
          <p:nvPr/>
        </p:nvSpPr>
        <p:spPr bwMode="auto">
          <a:xfrm>
            <a:off x="5334000" y="3821113"/>
            <a:ext cx="1449436" cy="206210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39	100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40	101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41	102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42	103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43	104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44	105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45	106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46	107</a:t>
            </a:r>
            <a:endParaRPr lang="en-US" altLang="en-US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304" name="Line 21"/>
          <p:cNvSpPr>
            <a:spLocks noChangeShapeType="1"/>
          </p:cNvSpPr>
          <p:nvPr/>
        </p:nvSpPr>
        <p:spPr bwMode="auto">
          <a:xfrm>
            <a:off x="5257800" y="3733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12305" name="Text Box 22"/>
          <p:cNvSpPr txBox="1">
            <a:spLocks noChangeArrowheads="1"/>
          </p:cNvSpPr>
          <p:nvPr/>
        </p:nvSpPr>
        <p:spPr bwMode="auto">
          <a:xfrm>
            <a:off x="4800600" y="3582988"/>
            <a:ext cx="9428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time-out</a:t>
            </a:r>
            <a:endParaRPr lang="en-US" altLang="en-US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306" name="Text Box 23"/>
          <p:cNvSpPr txBox="1">
            <a:spLocks noChangeArrowheads="1"/>
          </p:cNvSpPr>
          <p:nvPr/>
        </p:nvSpPr>
        <p:spPr bwMode="auto">
          <a:xfrm>
            <a:off x="7239000" y="3811588"/>
            <a:ext cx="1449436" cy="206210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55	100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56	101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57	102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58	103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59	104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60	105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61	106</a:t>
            </a:r>
          </a:p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62	107</a:t>
            </a:r>
            <a:endParaRPr lang="en-US" altLang="en-US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307" name="Line 24"/>
          <p:cNvSpPr>
            <a:spLocks noChangeShapeType="1"/>
          </p:cNvSpPr>
          <p:nvPr/>
        </p:nvSpPr>
        <p:spPr bwMode="auto">
          <a:xfrm>
            <a:off x="7162800" y="3810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12308" name="Text Box 25"/>
          <p:cNvSpPr txBox="1">
            <a:spLocks noChangeArrowheads="1"/>
          </p:cNvSpPr>
          <p:nvPr/>
        </p:nvSpPr>
        <p:spPr bwMode="auto">
          <a:xfrm>
            <a:off x="6705600" y="3659188"/>
            <a:ext cx="9428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Cambria" panose="02040503050406030204" pitchFamily="18" charset="0"/>
                <a:cs typeface="Times New Roman" pitchFamily="18" charset="0"/>
              </a:rPr>
              <a:t>time-out</a:t>
            </a:r>
            <a:endParaRPr lang="en-US" altLang="en-US" dirty="0">
              <a:latin typeface="Cambria" panose="02040503050406030204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The process’ traces</a:t>
            </a:r>
            <a:r>
              <a:rPr lang="ro-RO" altLang="en-US" dirty="0">
                <a:latin typeface="Times New Roman" pitchFamily="18" charset="0"/>
                <a:cs typeface="Times New Roman" pitchFamily="18" charset="0"/>
              </a:rPr>
              <a:t> (cont.)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85800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F5F4E04-BA35-492B-9E9B-93919DFD19CF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60114" y="5090918"/>
            <a:ext cx="85976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Figur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e </a:t>
            </a: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3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.</a:t>
            </a: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The </a:t>
            </a:r>
            <a:r>
              <a:rPr lang="en-US" altLang="en-US" sz="2000" i="1" dirty="0">
                <a:latin typeface="Cambria" panose="02040503050406030204" pitchFamily="18" charset="0"/>
                <a:cs typeface="Times New Roman" pitchFamily="18" charset="0"/>
              </a:rPr>
              <a:t>interleaved traces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 for the processes presented in figure 1 (cont.)</a:t>
            </a:r>
          </a:p>
        </p:txBody>
      </p:sp>
      <p:sp>
        <p:nvSpPr>
          <p:cNvPr id="13317" name="Text Box 18"/>
          <p:cNvSpPr txBox="1">
            <a:spLocks noChangeArrowheads="1"/>
          </p:cNvSpPr>
          <p:nvPr/>
        </p:nvSpPr>
        <p:spPr bwMode="auto">
          <a:xfrm>
            <a:off x="3657600" y="2211388"/>
            <a:ext cx="16065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63	16008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64	16009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65	16010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66	16011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67	16012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68	16013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69	16014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70	16015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Line 19"/>
          <p:cNvSpPr>
            <a:spLocks noChangeShapeType="1"/>
          </p:cNvSpPr>
          <p:nvPr/>
        </p:nvSpPr>
        <p:spPr bwMode="auto">
          <a:xfrm>
            <a:off x="3581400" y="423545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319" name="Text Box 20"/>
          <p:cNvSpPr txBox="1">
            <a:spLocks noChangeArrowheads="1"/>
          </p:cNvSpPr>
          <p:nvPr/>
        </p:nvSpPr>
        <p:spPr bwMode="auto">
          <a:xfrm>
            <a:off x="3116826" y="4217373"/>
            <a:ext cx="876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 dirty="0">
                <a:latin typeface="Times New Roman" pitchFamily="18" charset="0"/>
                <a:cs typeface="Times New Roman" pitchFamily="18" charset="0"/>
              </a:rPr>
              <a:t>time-out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Process scheduling</a:t>
            </a:r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25148" y="685800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F5F4E04-BA35-492B-9E9B-93919DFD19CF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762000" y="2151728"/>
            <a:ext cx="77724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ambria" panose="02040503050406030204" pitchFamily="18" charset="0"/>
              </a:rPr>
              <a:t>The </a:t>
            </a:r>
            <a:r>
              <a:rPr lang="en-US" sz="2200" b="1" i="1" dirty="0">
                <a:latin typeface="Cambria" panose="02040503050406030204" pitchFamily="18" charset="0"/>
              </a:rPr>
              <a:t>process scheduling</a:t>
            </a:r>
            <a:r>
              <a:rPr lang="en-US" sz="2200" dirty="0">
                <a:latin typeface="Cambria" panose="02040503050406030204" pitchFamily="18" charset="0"/>
              </a:rPr>
              <a:t> is the activity of the process manager that handles the removal of the running process from the CPU and the selection of another process on the basis of a particular strategy. </a:t>
            </a:r>
          </a:p>
          <a:p>
            <a:endParaRPr lang="en-US" sz="2200" dirty="0">
              <a:latin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</a:rPr>
              <a:t>Process scheduling is an essential part of a </a:t>
            </a:r>
            <a:r>
              <a:rPr lang="en-US" sz="2200" b="1" i="1" dirty="0">
                <a:latin typeface="Cambria" panose="02040503050406030204" pitchFamily="18" charset="0"/>
              </a:rPr>
              <a:t>multiprogramming operating system</a:t>
            </a:r>
            <a:r>
              <a:rPr lang="en-US" sz="2200" dirty="0">
                <a:latin typeface="Cambria" panose="02040503050406030204" pitchFamily="18" charset="0"/>
              </a:rPr>
              <a:t>. </a:t>
            </a:r>
          </a:p>
          <a:p>
            <a:endParaRPr lang="en-US" sz="2200" dirty="0">
              <a:latin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</a:rPr>
              <a:t>Such operating systems allow more than one process to be loaded into the executable memory at a time and loaded process shares the CPU using </a:t>
            </a:r>
            <a:r>
              <a:rPr lang="en-US" sz="2200" b="1" i="1" dirty="0">
                <a:latin typeface="Cambria" panose="02040503050406030204" pitchFamily="18" charset="0"/>
              </a:rPr>
              <a:t>time multiplexing</a:t>
            </a:r>
            <a:r>
              <a:rPr lang="en-US" sz="2200" dirty="0"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2377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2290"/>
            <a:ext cx="7315200" cy="793812"/>
          </a:xfrm>
        </p:spPr>
        <p:txBody>
          <a:bodyPr/>
          <a:lstStyle/>
          <a:p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Two states process model</a:t>
            </a:r>
          </a:p>
        </p:txBody>
      </p:sp>
      <p:pic>
        <p:nvPicPr>
          <p:cNvPr id="1434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71" y="3886200"/>
            <a:ext cx="7174058" cy="2209800"/>
          </a:xfrm>
          <a:noFill/>
        </p:spPr>
      </p:pic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8110" y="609600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73F79C-0BBC-45CF-81D7-2709FAB45645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1322439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Cambria" panose="02040503050406030204" pitchFamily="18" charset="0"/>
              </a:rPr>
              <a:t>	Process scheduling is using a mechanism of scheduling queues. In such a mechanism, when a process enters into the system, it is put into a job queue. In order to know the state of a process at a moment in time, some models are used. The most simple model is the </a:t>
            </a:r>
            <a:r>
              <a:rPr lang="en-US" sz="2400" i="1" dirty="0">
                <a:latin typeface="Cambria" panose="02040503050406030204" pitchFamily="18" charset="0"/>
              </a:rPr>
              <a:t>model with two states.</a:t>
            </a:r>
            <a:endParaRPr lang="en-US" sz="24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315200" cy="717612"/>
          </a:xfrm>
        </p:spPr>
        <p:txBody>
          <a:bodyPr/>
          <a:lstStyle/>
          <a:p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Two states process model</a:t>
            </a:r>
          </a:p>
        </p:txBody>
      </p:sp>
      <p:pic>
        <p:nvPicPr>
          <p:cNvPr id="1434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886200"/>
            <a:ext cx="6320888" cy="1947001"/>
          </a:xfrm>
          <a:noFill/>
        </p:spPr>
      </p:pic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85800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73F79C-0BBC-45CF-81D7-2709FAB45645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1295400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mbria" panose="02040503050406030204" pitchFamily="18" charset="0"/>
              </a:rPr>
              <a:t>In the </a:t>
            </a:r>
            <a:r>
              <a:rPr lang="en-US" sz="2400" i="1" dirty="0">
                <a:latin typeface="Cambria" panose="02040503050406030204" pitchFamily="18" charset="0"/>
              </a:rPr>
              <a:t>model with two states </a:t>
            </a:r>
            <a:r>
              <a:rPr lang="en-US" sz="2400" dirty="0">
                <a:latin typeface="Cambria" panose="02040503050406030204" pitchFamily="18" charset="0"/>
              </a:rPr>
              <a:t>we have</a:t>
            </a:r>
            <a:r>
              <a:rPr lang="en-US" sz="2400" i="1" dirty="0">
                <a:latin typeface="Cambria" panose="02040503050406030204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400" i="1" dirty="0">
                <a:latin typeface="Cambria" panose="02040503050406030204" pitchFamily="18" charset="0"/>
              </a:rPr>
              <a:t>Running state </a:t>
            </a:r>
            <a:r>
              <a:rPr lang="en-US" sz="2400" dirty="0">
                <a:latin typeface="Cambria" panose="02040503050406030204" pitchFamily="18" charset="0"/>
              </a:rPr>
              <a:t> -when a new process is created and the process enters in the running state.</a:t>
            </a:r>
          </a:p>
          <a:p>
            <a:pPr marL="342900" indent="-342900">
              <a:buFontTx/>
              <a:buChar char="-"/>
            </a:pPr>
            <a:r>
              <a:rPr lang="en-US" sz="2400" i="1" dirty="0">
                <a:latin typeface="Cambria" panose="02040503050406030204" pitchFamily="18" charset="0"/>
              </a:rPr>
              <a:t>Not-running </a:t>
            </a:r>
            <a:r>
              <a:rPr lang="en-US" sz="2400" dirty="0">
                <a:latin typeface="Cambria" panose="02040503050406030204" pitchFamily="18" charset="0"/>
              </a:rPr>
              <a:t>– processes that are not running are kept in a queue waiting for their turn to execute</a:t>
            </a:r>
          </a:p>
        </p:txBody>
      </p:sp>
    </p:spTree>
    <p:extLst>
      <p:ext uri="{BB962C8B-B14F-4D97-AF65-F5344CB8AC3E}">
        <p14:creationId xmlns:p14="http://schemas.microsoft.com/office/powerpoint/2010/main" val="1431664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2797" y="698090"/>
            <a:ext cx="941203" cy="301752"/>
          </a:xfr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CA3F8F2-925D-45FA-819E-678309D2D627}" type="slidenum">
              <a:rPr lang="en-US" altLang="en-US">
                <a:latin typeface="Cambria" panose="02040503050406030204" pitchFamily="18" charset="0"/>
              </a:rPr>
              <a:pPr/>
              <a:t>16</a:t>
            </a:fld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4038600" y="0"/>
            <a:ext cx="5105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3300"/>
                </a:solidFill>
                <a:latin typeface="Cambria" panose="02040503050406030204" pitchFamily="18" charset="0"/>
                <a:cs typeface="Times New Roman" pitchFamily="18" charset="0"/>
              </a:rPr>
              <a:t>A process model with 5 states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52400" y="609600"/>
            <a:ext cx="8382000" cy="2917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0" indent="-571500">
              <a:tabLst>
                <a:tab pos="3952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3952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3952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3952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3952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7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1800" b="1" dirty="0">
                <a:latin typeface="Cambria" pitchFamily="18" charset="0"/>
                <a:cs typeface="Times New Roman" pitchFamily="18" charset="0"/>
              </a:rPr>
              <a:t>New</a:t>
            </a:r>
            <a:r>
              <a:rPr lang="en-US" altLang="en-US" sz="1800" dirty="0">
                <a:latin typeface="Cambria" pitchFamily="18" charset="0"/>
                <a:cs typeface="Times New Roman" pitchFamily="18" charset="0"/>
              </a:rPr>
              <a:t>	The process have been created.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1800" b="1" dirty="0">
                <a:latin typeface="Cambria" pitchFamily="18" charset="0"/>
                <a:cs typeface="Times New Roman" pitchFamily="18" charset="0"/>
              </a:rPr>
              <a:t>Ready (to execute)</a:t>
            </a:r>
            <a:r>
              <a:rPr lang="en-US" altLang="en-US" sz="1800" dirty="0">
                <a:latin typeface="Cambria" pitchFamily="18" charset="0"/>
                <a:cs typeface="Times New Roman" pitchFamily="18" charset="0"/>
              </a:rPr>
              <a:t>	The process has got all the necessary resources, waiting to get into execution.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1800" b="1" dirty="0">
                <a:latin typeface="Cambria" pitchFamily="18" charset="0"/>
                <a:cs typeface="Times New Roman" pitchFamily="18" charset="0"/>
              </a:rPr>
              <a:t>Waiting </a:t>
            </a:r>
            <a:r>
              <a:rPr lang="en-US" altLang="en-US" sz="1800" dirty="0">
                <a:latin typeface="Cambria" pitchFamily="18" charset="0"/>
                <a:cs typeface="Times New Roman" pitchFamily="18" charset="0"/>
              </a:rPr>
              <a:t>	It waits for an event (hardware, user intervention or waits for another process)</a:t>
            </a:r>
            <a:r>
              <a:rPr lang="ro-RO" altLang="en-US" sz="1800" dirty="0">
                <a:latin typeface="Cambria" pitchFamily="18" charset="0"/>
                <a:cs typeface="Times New Roman" pitchFamily="18" charset="0"/>
              </a:rPr>
              <a:t>.</a:t>
            </a:r>
            <a:endParaRPr lang="en-US" altLang="en-US" sz="1800" dirty="0">
              <a:latin typeface="Cambria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1800" b="1" dirty="0">
                <a:latin typeface="Cambria" pitchFamily="18" charset="0"/>
                <a:cs typeface="Times New Roman" pitchFamily="18" charset="0"/>
              </a:rPr>
              <a:t>Running</a:t>
            </a:r>
            <a:r>
              <a:rPr lang="en-US" altLang="en-US" sz="1800" dirty="0">
                <a:latin typeface="Cambria" pitchFamily="18" charset="0"/>
                <a:cs typeface="Times New Roman" pitchFamily="18" charset="0"/>
              </a:rPr>
              <a:t> 	In this case the instructions are executed; the running process uses the CPU.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1800" b="1" dirty="0">
                <a:latin typeface="Cambria" pitchFamily="18" charset="0"/>
                <a:cs typeface="Times New Roman" pitchFamily="18" charset="0"/>
              </a:rPr>
              <a:t>Suspended/terminated</a:t>
            </a:r>
            <a:r>
              <a:rPr lang="en-US" altLang="en-US" sz="1800" dirty="0">
                <a:latin typeface="Cambria" pitchFamily="18" charset="0"/>
                <a:cs typeface="Times New Roman" pitchFamily="18" charset="0"/>
              </a:rPr>
              <a:t>  	Another process </a:t>
            </a:r>
            <a:r>
              <a:rPr lang="ro-RO" altLang="en-US" sz="18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1800" dirty="0">
                <a:latin typeface="Cambria" pitchFamily="18" charset="0"/>
                <a:cs typeface="Times New Roman" pitchFamily="18" charset="0"/>
              </a:rPr>
              <a:t>have </a:t>
            </a:r>
            <a:r>
              <a:rPr lang="ro-RO" altLang="en-US" sz="1800" dirty="0">
                <a:latin typeface="Cambria" pitchFamily="18" charset="0"/>
                <a:cs typeface="Times New Roman" pitchFamily="18" charset="0"/>
              </a:rPr>
              <a:t>“</a:t>
            </a:r>
            <a:r>
              <a:rPr lang="en-US" altLang="en-US" sz="1800" dirty="0">
                <a:latin typeface="Cambria" pitchFamily="18" charset="0"/>
                <a:cs typeface="Times New Roman" pitchFamily="18" charset="0"/>
              </a:rPr>
              <a:t>ordered</a:t>
            </a:r>
            <a:r>
              <a:rPr lang="ro-RO" altLang="en-US" sz="1800" dirty="0">
                <a:latin typeface="Cambria" pitchFamily="18" charset="0"/>
                <a:cs typeface="Times New Roman" pitchFamily="18" charset="0"/>
              </a:rPr>
              <a:t>” </a:t>
            </a:r>
            <a:r>
              <a:rPr lang="en-US" altLang="en-US" sz="1800" dirty="0">
                <a:latin typeface="Cambria" pitchFamily="18" charset="0"/>
                <a:cs typeface="Times New Roman" pitchFamily="18" charset="0"/>
              </a:rPr>
              <a:t> that the process must go into suspended state</a:t>
            </a:r>
            <a:r>
              <a:rPr lang="ro-RO" altLang="en-US" sz="1800" dirty="0">
                <a:latin typeface="Cambria" pitchFamily="18" charset="0"/>
                <a:cs typeface="Times New Roman" pitchFamily="18" charset="0"/>
              </a:rPr>
              <a:t> (“go to sleep”)</a:t>
            </a:r>
            <a:r>
              <a:rPr lang="en-US" altLang="en-US" sz="1800" dirty="0">
                <a:latin typeface="Cambria" pitchFamily="18" charset="0"/>
                <a:cs typeface="Times New Roman" pitchFamily="18" charset="0"/>
              </a:rPr>
              <a:t>. The suspended process will be awaken by another process / The process have suspended its execution.</a:t>
            </a:r>
          </a:p>
          <a:p>
            <a:pPr algn="just">
              <a:lnSpc>
                <a:spcPct val="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en-US" altLang="en-US" sz="1800" dirty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1536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" t="25691" r="592" b="25531"/>
          <a:stretch>
            <a:fillRect/>
          </a:stretch>
        </p:blipFill>
        <p:spPr bwMode="auto">
          <a:xfrm>
            <a:off x="1331119" y="3832123"/>
            <a:ext cx="6481762" cy="255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2400300" y="6488830"/>
            <a:ext cx="434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 dirty="0">
                <a:latin typeface="Cambria" panose="02040503050406030204" pitchFamily="18" charset="0"/>
                <a:cs typeface="Times New Roman" pitchFamily="18" charset="0"/>
              </a:rPr>
              <a:t>Figure</a:t>
            </a:r>
            <a:r>
              <a:rPr lang="ro-RO" altLang="en-US" sz="1800" b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1800" b="1" dirty="0">
                <a:latin typeface="Cambria" panose="02040503050406030204" pitchFamily="18" charset="0"/>
                <a:cs typeface="Times New Roman" pitchFamily="18" charset="0"/>
              </a:rPr>
              <a:t>4.</a:t>
            </a:r>
            <a:r>
              <a:rPr lang="ro-RO" altLang="en-US" sz="1800" b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1800" b="1" dirty="0">
                <a:latin typeface="Cambria" panose="02040503050406030204" pitchFamily="18" charset="0"/>
                <a:cs typeface="Times New Roman" pitchFamily="18" charset="0"/>
              </a:rPr>
              <a:t>Process model with 5 states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2797" y="685800"/>
            <a:ext cx="941203" cy="301752"/>
          </a:xfr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32EB2E3-499E-4C26-B489-5E44B5021801}" type="slidenum">
              <a:rPr lang="en-US" altLang="en-US">
                <a:latin typeface="Cambria" panose="02040503050406030204" pitchFamily="18" charset="0"/>
              </a:rPr>
              <a:pPr/>
              <a:t>17</a:t>
            </a:fld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304800" y="762000"/>
            <a:ext cx="5334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00050" indent="-40005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200" b="1" dirty="0">
                <a:latin typeface="Cambria" pitchFamily="18" charset="0"/>
                <a:cs typeface="Times New Roman" pitchFamily="18" charset="0"/>
              </a:rPr>
              <a:t>Process control block</a:t>
            </a:r>
            <a:r>
              <a:rPr lang="ro-RO" altLang="en-US" sz="2200" b="1" dirty="0">
                <a:latin typeface="Cambria" pitchFamily="18" charset="0"/>
                <a:cs typeface="Times New Roman" pitchFamily="18" charset="0"/>
              </a:rPr>
              <a:t> (P</a:t>
            </a:r>
            <a:r>
              <a:rPr lang="en-US" altLang="en-US" sz="2200" b="1" dirty="0">
                <a:latin typeface="Cambria" pitchFamily="18" charset="0"/>
                <a:cs typeface="Times New Roman" pitchFamily="18" charset="0"/>
              </a:rPr>
              <a:t>CB</a:t>
            </a:r>
            <a:r>
              <a:rPr lang="ro-RO" altLang="en-US" sz="2200" b="1" dirty="0">
                <a:latin typeface="Cambria" pitchFamily="18" charset="0"/>
                <a:cs typeface="Times New Roman" pitchFamily="18" charset="0"/>
              </a:rPr>
              <a:t>)</a:t>
            </a:r>
            <a:r>
              <a:rPr lang="en-US" altLang="en-US" sz="2200" b="1" dirty="0">
                <a:latin typeface="Cambria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200" dirty="0">
              <a:latin typeface="Cambria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It contains information associated with each process.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It has the following structure: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PC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 (Program Counter)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, 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C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PU registers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Memory management information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Accounting information (used time, process id, </a:t>
            </a:r>
            <a:r>
              <a:rPr lang="en-GB" altLang="en-US" sz="2200" dirty="0">
                <a:latin typeface="Cambria" pitchFamily="18" charset="0"/>
                <a:cs typeface="Times New Roman" pitchFamily="18" charset="0"/>
              </a:rPr>
              <a:t>etc.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.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The I/O state (resources allocated to files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, etc.) </a:t>
            </a:r>
            <a:endParaRPr lang="en-US" altLang="en-US" sz="2200" dirty="0">
              <a:latin typeface="Cambria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ct val="20000"/>
              </a:spcBef>
              <a:buFont typeface="Symbol" pitchFamily="18" charset="2"/>
              <a:buChar char="·"/>
            </a:pP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Dat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a about scheduling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(priorities, etc. )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The process state (in execution, suspended, waiting, 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etc.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)</a:t>
            </a:r>
            <a:endParaRPr lang="en-US" altLang="en-US" sz="2200" b="1" dirty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1638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17" t="731" r="28017" b="540"/>
          <a:stretch>
            <a:fillRect/>
          </a:stretch>
        </p:blipFill>
        <p:spPr bwMode="auto">
          <a:xfrm>
            <a:off x="6019800" y="1292781"/>
            <a:ext cx="2747963" cy="440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9" name="Rectangle 14"/>
          <p:cNvSpPr>
            <a:spLocks noChangeArrowheads="1"/>
          </p:cNvSpPr>
          <p:nvPr/>
        </p:nvSpPr>
        <p:spPr bwMode="auto">
          <a:xfrm>
            <a:off x="3467100" y="22123"/>
            <a:ext cx="381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3300"/>
                </a:solidFill>
                <a:latin typeface="Cambria" panose="02040503050406030204" pitchFamily="18" charset="0"/>
                <a:cs typeface="Times New Roman" pitchFamily="18" charset="0"/>
              </a:rPr>
              <a:t>Process states</a:t>
            </a:r>
          </a:p>
        </p:txBody>
      </p:sp>
      <p:sp>
        <p:nvSpPr>
          <p:cNvPr id="16390" name="Text Box 16"/>
          <p:cNvSpPr txBox="1">
            <a:spLocks noChangeArrowheads="1"/>
          </p:cNvSpPr>
          <p:nvPr/>
        </p:nvSpPr>
        <p:spPr bwMode="auto">
          <a:xfrm>
            <a:off x="5410200" y="5955268"/>
            <a:ext cx="3733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800" b="1" dirty="0">
                <a:latin typeface="Cambria" panose="02040503050406030204" pitchFamily="18" charset="0"/>
                <a:cs typeface="Times New Roman" pitchFamily="18" charset="0"/>
              </a:rPr>
              <a:t>Figure</a:t>
            </a:r>
            <a:r>
              <a:rPr lang="ro-RO" altLang="en-US" sz="1800" b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1800" b="1" dirty="0">
                <a:latin typeface="Cambria" panose="02040503050406030204" pitchFamily="18" charset="0"/>
                <a:cs typeface="Times New Roman" pitchFamily="18" charset="0"/>
              </a:rPr>
              <a:t>5.</a:t>
            </a:r>
            <a:r>
              <a:rPr lang="ro-RO" altLang="en-US" sz="1800" b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1800" b="1" dirty="0">
                <a:latin typeface="Cambria" panose="02040503050406030204" pitchFamily="18" charset="0"/>
                <a:cs typeface="Times New Roman" pitchFamily="18" charset="0"/>
              </a:rPr>
              <a:t>Process control block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83132" y="688848"/>
            <a:ext cx="941203" cy="301752"/>
          </a:xfr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D306FB4-C3D0-4F90-8ECA-3FA1E35B782E}" type="slidenum">
              <a:rPr lang="en-US" altLang="en-US">
                <a:latin typeface="Cambria" panose="02040503050406030204" pitchFamily="18" charset="0"/>
              </a:rPr>
              <a:pPr/>
              <a:t>18</a:t>
            </a:fld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457200" y="990600"/>
            <a:ext cx="8229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5143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Process scheduling means, actually, modifying the PCB;</a:t>
            </a:r>
            <a:r>
              <a:rPr lang="ro-RO" altLang="en-US" sz="21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another name for it is: </a:t>
            </a:r>
            <a:r>
              <a:rPr lang="en-US" altLang="en-US" sz="2100" b="1" i="1" dirty="0">
                <a:latin typeface="Cambria" pitchFamily="18" charset="0"/>
                <a:cs typeface="Times New Roman" pitchFamily="18" charset="0"/>
              </a:rPr>
              <a:t>context switch</a:t>
            </a:r>
            <a:r>
              <a:rPr lang="en-US" altLang="en-US" sz="2100" b="1" dirty="0">
                <a:latin typeface="Cambria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A context switch can be considered as a process switch</a:t>
            </a:r>
            <a:r>
              <a:rPr lang="ro-RO" altLang="en-US" sz="2100" dirty="0">
                <a:latin typeface="Cambria" pitchFamily="18" charset="0"/>
                <a:cs typeface="Times New Roman" pitchFamily="18" charset="0"/>
              </a:rPr>
              <a:t>. </a:t>
            </a: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 </a:t>
            </a:r>
            <a:endParaRPr lang="ro-RO" altLang="en-US" sz="2100" dirty="0">
              <a:latin typeface="Cambria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The switch makes the shift from the memory allocated to a process to the memory allocated to another process</a:t>
            </a:r>
            <a:r>
              <a:rPr lang="ro-RO" altLang="en-US" sz="2100" dirty="0">
                <a:latin typeface="Cambria" pitchFamily="18" charset="0"/>
                <a:cs typeface="Times New Roman" pitchFamily="18" charset="0"/>
              </a:rPr>
              <a:t> (</a:t>
            </a: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each process has its own “view” about memory</a:t>
            </a:r>
            <a:r>
              <a:rPr lang="ro-RO" altLang="en-US" sz="2100" dirty="0">
                <a:latin typeface="Cambria" pitchFamily="18" charset="0"/>
                <a:cs typeface="Times New Roman" pitchFamily="18" charset="0"/>
              </a:rPr>
              <a:t>)</a:t>
            </a:r>
            <a:r>
              <a:rPr lang="en-US" altLang="en-US" sz="2100" b="1" dirty="0">
                <a:latin typeface="Cambria" pitchFamily="18" charset="0"/>
                <a:cs typeface="Times New Roman" pitchFamily="18" charset="0"/>
              </a:rPr>
              <a:t>  </a:t>
            </a:r>
            <a:r>
              <a:rPr lang="ro-RO" altLang="en-US" sz="2100" b="1" dirty="0">
                <a:latin typeface="Cambria" pitchFamily="18" charset="0"/>
                <a:cs typeface="Times New Roman" pitchFamily="18" charset="0"/>
              </a:rPr>
              <a:t>(</a:t>
            </a:r>
            <a:r>
              <a:rPr lang="en-US" altLang="en-US" sz="2100" b="1" dirty="0">
                <a:latin typeface="Cambria" pitchFamily="18" charset="0"/>
                <a:cs typeface="Times New Roman" pitchFamily="18" charset="0"/>
              </a:rPr>
              <a:t>see </a:t>
            </a:r>
            <a:r>
              <a:rPr lang="ro-RO" altLang="en-US" sz="2100" b="1" dirty="0">
                <a:latin typeface="Cambria" pitchFamily="18" charset="0"/>
                <a:cs typeface="Times New Roman" pitchFamily="18" charset="0"/>
              </a:rPr>
              <a:t>Figur</a:t>
            </a:r>
            <a:r>
              <a:rPr lang="en-US" altLang="en-US" sz="2100" b="1" dirty="0">
                <a:latin typeface="Cambria" pitchFamily="18" charset="0"/>
                <a:cs typeface="Times New Roman" pitchFamily="18" charset="0"/>
              </a:rPr>
              <a:t>e</a:t>
            </a:r>
            <a:r>
              <a:rPr lang="ro-RO" altLang="en-US" sz="2100" b="1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100" b="1" dirty="0">
                <a:latin typeface="Cambria" pitchFamily="18" charset="0"/>
                <a:cs typeface="Times New Roman" pitchFamily="18" charset="0"/>
              </a:rPr>
              <a:t>6</a:t>
            </a:r>
            <a:r>
              <a:rPr lang="ro-RO" altLang="en-US" sz="2100" b="1" dirty="0">
                <a:latin typeface="Cambria" pitchFamily="18" charset="0"/>
                <a:cs typeface="Times New Roman" pitchFamily="18" charset="0"/>
              </a:rPr>
              <a:t>)</a:t>
            </a:r>
            <a:endParaRPr lang="en-US" altLang="en-US" sz="2100" b="1" dirty="0">
              <a:latin typeface="Cambria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100" b="1" dirty="0">
              <a:latin typeface="Cambria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b="1" dirty="0">
                <a:latin typeface="Cambria" pitchFamily="18" charset="0"/>
                <a:cs typeface="Times New Roman" pitchFamily="18" charset="0"/>
              </a:rPr>
              <a:t>Scheduling queues:</a:t>
            </a:r>
            <a:endParaRPr lang="en-US" altLang="en-US" sz="2100" dirty="0">
              <a:latin typeface="Cambria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(a process is determined by some events which appear because of the needs and the availabilities)</a:t>
            </a:r>
          </a:p>
          <a:p>
            <a:pPr lvl="1" algn="just">
              <a:lnSpc>
                <a:spcPct val="60000"/>
              </a:lnSpc>
              <a:spcBef>
                <a:spcPct val="20000"/>
              </a:spcBef>
              <a:buFont typeface="Symbol" pitchFamily="18" charset="2"/>
              <a:buChar char="·"/>
            </a:pPr>
            <a:r>
              <a:rPr lang="ro-RO" altLang="en-US" sz="2100" dirty="0">
                <a:latin typeface="Cambria" pitchFamily="18" charset="0"/>
                <a:cs typeface="Times New Roman" pitchFamily="18" charset="0"/>
              </a:rPr>
              <a:t> “</a:t>
            </a: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ready to execute</a:t>
            </a:r>
            <a:r>
              <a:rPr lang="ro-RO" altLang="en-US" sz="2100" dirty="0">
                <a:latin typeface="Cambria" pitchFamily="18" charset="0"/>
                <a:cs typeface="Times New Roman" pitchFamily="18" charset="0"/>
              </a:rPr>
              <a:t>”</a:t>
            </a: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 queue = is made of all the processes ready to execute.</a:t>
            </a:r>
          </a:p>
          <a:p>
            <a:pPr lvl="1"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ro-RO" altLang="en-US" sz="21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I/O queue (waiting state) = is made of all the processes that wait a I/O process to end.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The queue implementation can be made by simple or double linking.</a:t>
            </a: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3429000" y="51620"/>
            <a:ext cx="381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3300"/>
                </a:solidFill>
                <a:latin typeface="Cambria" panose="02040503050406030204" pitchFamily="18" charset="0"/>
                <a:cs typeface="Times New Roman" pitchFamily="18" charset="0"/>
              </a:rPr>
              <a:t>Process scheduling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2797" y="673826"/>
            <a:ext cx="941203" cy="301752"/>
          </a:xfr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20EB011-D69E-42B7-878F-DF967ABFCBE1}" type="slidenum">
              <a:rPr lang="en-US" altLang="en-US">
                <a:latin typeface="Cambria" panose="02040503050406030204" pitchFamily="18" charset="0"/>
              </a:rPr>
              <a:pPr/>
              <a:t>19</a:t>
            </a:fld>
            <a:endParaRPr lang="en-US" altLang="en-US" dirty="0">
              <a:latin typeface="Cambria" panose="02040503050406030204" pitchFamily="18" charset="0"/>
            </a:endParaRP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7" t="832" r="2957" b="1047"/>
          <a:stretch>
            <a:fillRect/>
          </a:stretch>
        </p:blipFill>
        <p:spPr bwMode="auto">
          <a:xfrm>
            <a:off x="1261604" y="931333"/>
            <a:ext cx="6739396" cy="512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2895600" y="6128040"/>
            <a:ext cx="41460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 dirty="0">
                <a:latin typeface="Cambria" panose="02040503050406030204" pitchFamily="18" charset="0"/>
                <a:cs typeface="Times New Roman" pitchFamily="18" charset="0"/>
              </a:rPr>
              <a:t>Figure</a:t>
            </a:r>
            <a:r>
              <a:rPr lang="ro-RO" altLang="en-US" sz="1800" b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1800" b="1" dirty="0">
                <a:latin typeface="Cambria" panose="02040503050406030204" pitchFamily="18" charset="0"/>
                <a:cs typeface="Times New Roman" pitchFamily="18" charset="0"/>
              </a:rPr>
              <a:t>6.  How a context switch works</a:t>
            </a:r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3962400" y="228600"/>
            <a:ext cx="381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3300"/>
                </a:solidFill>
                <a:latin typeface="Cambria" panose="02040503050406030204" pitchFamily="18" charset="0"/>
                <a:cs typeface="Times New Roman" pitchFamily="18" charset="0"/>
              </a:rPr>
              <a:t>Process scheduling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3733800" cy="914400"/>
          </a:xfrm>
        </p:spPr>
        <p:txBody>
          <a:bodyPr/>
          <a:lstStyle/>
          <a:p>
            <a:r>
              <a:rPr lang="en-US" altLang="en-US" b="1" dirty="0">
                <a:latin typeface="Cambria" panose="02040503050406030204" pitchFamily="18" charset="0"/>
                <a:cs typeface="Times New Roman" pitchFamily="18" charset="0"/>
              </a:rPr>
              <a:t>Processes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219200"/>
            <a:ext cx="8077200" cy="5105400"/>
          </a:xfrm>
        </p:spPr>
        <p:txBody>
          <a:bodyPr>
            <a:normAutofit fontScale="92500"/>
          </a:bodyPr>
          <a:lstStyle/>
          <a:p>
            <a:pPr algn="just"/>
            <a:endParaRPr lang="en-US" altLang="en-US" sz="2000" dirty="0">
              <a:latin typeface="Cambria" pitchFamily="18" charset="0"/>
              <a:cs typeface="Times New Roman" pitchFamily="18" charset="0"/>
            </a:endParaRPr>
          </a:p>
          <a:p>
            <a:pPr algn="just"/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A </a:t>
            </a:r>
            <a:r>
              <a:rPr lang="en-US" altLang="en-US" sz="2200" b="1" dirty="0">
                <a:latin typeface="Cambria" pitchFamily="18" charset="0"/>
                <a:cs typeface="Times New Roman" pitchFamily="18" charset="0"/>
              </a:rPr>
              <a:t>program 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represents something </a:t>
            </a:r>
            <a:r>
              <a:rPr lang="en-US" altLang="en-US" sz="2200" b="1" dirty="0">
                <a:latin typeface="Cambria" pitchFamily="18" charset="0"/>
                <a:cs typeface="Times New Roman" pitchFamily="18" charset="0"/>
              </a:rPr>
              <a:t>passive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, static;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a </a:t>
            </a:r>
            <a:r>
              <a:rPr lang="en-US" altLang="en-US" sz="2200" b="1" dirty="0">
                <a:latin typeface="Cambria" pitchFamily="18" charset="0"/>
                <a:cs typeface="Times New Roman" pitchFamily="18" charset="0"/>
              </a:rPr>
              <a:t>process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 is </a:t>
            </a:r>
            <a:r>
              <a:rPr lang="en-US" altLang="en-US" sz="2200" b="1" dirty="0">
                <a:latin typeface="Cambria" pitchFamily="18" charset="0"/>
                <a:cs typeface="Times New Roman" pitchFamily="18" charset="0"/>
              </a:rPr>
              <a:t>active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 (</a:t>
            </a:r>
            <a:r>
              <a:rPr lang="en-US" altLang="en-US" sz="2200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Remember: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proce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s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s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 = </a:t>
            </a:r>
            <a:r>
              <a:rPr lang="en-US" altLang="en-US" sz="2200" i="1" dirty="0">
                <a:latin typeface="Cambria" pitchFamily="18" charset="0"/>
                <a:cs typeface="Times New Roman" pitchFamily="18" charset="0"/>
              </a:rPr>
              <a:t>instance of a program in execution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).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 A process may have several attributes associated with it: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the state, allocated memory, CPU resources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, 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the recorded progress.</a:t>
            </a:r>
          </a:p>
          <a:p>
            <a:pPr algn="just"/>
            <a:endParaRPr lang="en-US" altLang="en-US" sz="2200" dirty="0">
              <a:latin typeface="Cambria" pitchFamily="18" charset="0"/>
              <a:cs typeface="Times New Roman" pitchFamily="18" charset="0"/>
            </a:endParaRPr>
          </a:p>
          <a:p>
            <a:pPr algn="just"/>
            <a:r>
              <a:rPr lang="en-US" altLang="en-US" sz="2200" b="1" dirty="0">
                <a:latin typeface="Cambria" pitchFamily="18" charset="0"/>
                <a:cs typeface="Times New Roman" pitchFamily="18" charset="0"/>
              </a:rPr>
              <a:t>Why do we need processes</a:t>
            </a:r>
            <a:r>
              <a:rPr lang="ro-RO" altLang="en-US" sz="2200" b="1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200" b="1" dirty="0">
                <a:latin typeface="Cambria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en-US" altLang="en-US" sz="2200" dirty="0">
              <a:latin typeface="Cambria" pitchFamily="18" charset="0"/>
              <a:cs typeface="Times New Roman" pitchFamily="18" charset="0"/>
            </a:endParaRPr>
          </a:p>
          <a:p>
            <a:pPr marL="0" lvl="1" algn="just">
              <a:buFont typeface="Symbol" pitchFamily="18" charset="2"/>
              <a:buChar char="·"/>
            </a:pP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In order to share logical resources 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(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files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)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 and physical resources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 (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hardware devices).</a:t>
            </a:r>
          </a:p>
          <a:p>
            <a:pPr marL="0" lvl="2" algn="just">
              <a:buFontTx/>
              <a:buChar char="•"/>
            </a:pPr>
            <a:endParaRPr lang="en-US" altLang="en-US" sz="2200" dirty="0">
              <a:latin typeface="Cambria" pitchFamily="18" charset="0"/>
              <a:cs typeface="Times New Roman" pitchFamily="18" charset="0"/>
            </a:endParaRPr>
          </a:p>
          <a:p>
            <a:pPr marL="0" lvl="1" algn="just">
              <a:buFont typeface="Symbol" pitchFamily="18" charset="2"/>
              <a:buChar char="·"/>
            </a:pP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To improve the computing speed, by implementing multiprogramming. </a:t>
            </a:r>
          </a:p>
          <a:p>
            <a:pPr algn="just">
              <a:buFont typeface="Arial Unicode MS" pitchFamily="34" charset="-128"/>
              <a:buChar char="•"/>
            </a:pPr>
            <a:endParaRPr lang="en-US" altLang="en-US" sz="2200" dirty="0">
              <a:latin typeface="Cambria" pitchFamily="18" charset="0"/>
              <a:cs typeface="Times New Roman" pitchFamily="18" charset="0"/>
            </a:endParaRPr>
          </a:p>
          <a:p>
            <a:pPr marL="0" lvl="1" algn="just">
              <a:buFont typeface="Symbol" pitchFamily="18" charset="2"/>
              <a:buChar char="·"/>
            </a:pP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Using modularity for protection.</a:t>
            </a:r>
          </a:p>
          <a:p>
            <a:pPr>
              <a:buFont typeface="Arial Unicode MS" pitchFamily="34" charset="-128"/>
              <a:buChar char="•"/>
            </a:pPr>
            <a:endParaRPr lang="en-US" altLang="en-US" sz="2000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2797" y="763524"/>
            <a:ext cx="941203" cy="301752"/>
          </a:xfr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91D184D-CB08-4C6F-A13D-0A9233514269}" type="slidenum">
              <a:rPr lang="en-US" altLang="en-US">
                <a:latin typeface="Cambria" panose="02040503050406030204" pitchFamily="18" charset="0"/>
              </a:rPr>
              <a:pPr/>
              <a:t>2</a:t>
            </a:fld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4648200" y="914400"/>
            <a:ext cx="381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3300"/>
                </a:solidFill>
                <a:latin typeface="Cambria" panose="02040503050406030204" pitchFamily="18" charset="0"/>
                <a:cs typeface="Times New Roman" pitchFamily="18" charset="0"/>
              </a:rPr>
              <a:t>Definitions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2797" y="627396"/>
            <a:ext cx="941203" cy="301752"/>
          </a:xfr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68DEC60-8488-45DC-9E43-602C48C0E226}" type="slidenum">
              <a:rPr lang="en-US" altLang="en-US">
                <a:latin typeface="Cambria" panose="02040503050406030204" pitchFamily="18" charset="0"/>
              </a:rPr>
              <a:pPr/>
              <a:t>20</a:t>
            </a:fld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19459" name="Text Box 1029"/>
          <p:cNvSpPr txBox="1">
            <a:spLocks noChangeArrowheads="1"/>
          </p:cNvSpPr>
          <p:nvPr/>
        </p:nvSpPr>
        <p:spPr bwMode="auto">
          <a:xfrm>
            <a:off x="1524000" y="6248927"/>
            <a:ext cx="349262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>
                <a:latin typeface="Cambria" panose="02040503050406030204" pitchFamily="18" charset="0"/>
                <a:cs typeface="Times New Roman" pitchFamily="18" charset="0"/>
              </a:rPr>
              <a:t>Figure 7. Queue examples</a:t>
            </a:r>
          </a:p>
        </p:txBody>
      </p:sp>
      <p:pic>
        <p:nvPicPr>
          <p:cNvPr id="19460" name="Picture 1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" t="540" r="4106" b="690"/>
          <a:stretch>
            <a:fillRect/>
          </a:stretch>
        </p:blipFill>
        <p:spPr bwMode="auto">
          <a:xfrm>
            <a:off x="228600" y="1066800"/>
            <a:ext cx="5783263" cy="498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1" name="Rectangle 1033"/>
          <p:cNvSpPr>
            <a:spLocks noChangeArrowheads="1"/>
          </p:cNvSpPr>
          <p:nvPr/>
        </p:nvSpPr>
        <p:spPr bwMode="auto">
          <a:xfrm>
            <a:off x="4106863" y="228600"/>
            <a:ext cx="381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3300"/>
                </a:solidFill>
                <a:latin typeface="Cambria" panose="02040503050406030204" pitchFamily="18" charset="0"/>
                <a:cs typeface="Times New Roman" pitchFamily="18" charset="0"/>
              </a:rPr>
              <a:t>Process scheduling</a:t>
            </a:r>
          </a:p>
        </p:txBody>
      </p:sp>
      <p:sp>
        <p:nvSpPr>
          <p:cNvPr id="19462" name="Rectangle 1034"/>
          <p:cNvSpPr>
            <a:spLocks noChangeArrowheads="1"/>
          </p:cNvSpPr>
          <p:nvPr/>
        </p:nvSpPr>
        <p:spPr bwMode="auto">
          <a:xfrm>
            <a:off x="6428580" y="1828800"/>
            <a:ext cx="2362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200" b="1" i="1" dirty="0">
                <a:solidFill>
                  <a:srgbClr val="FF3300"/>
                </a:solidFill>
                <a:latin typeface="Cambria" panose="02040503050406030204" pitchFamily="18" charset="0"/>
                <a:cs typeface="Times New Roman" pitchFamily="18" charset="0"/>
              </a:rPr>
              <a:t>Ready to execute </a:t>
            </a:r>
            <a:r>
              <a:rPr lang="en-US" altLang="en-US" sz="2200" b="1" dirty="0">
                <a:solidFill>
                  <a:srgbClr val="FF3300"/>
                </a:solidFill>
                <a:latin typeface="Cambria" panose="02040503050406030204" pitchFamily="18" charset="0"/>
                <a:cs typeface="Times New Roman" pitchFamily="18" charset="0"/>
              </a:rPr>
              <a:t>Queue</a:t>
            </a:r>
            <a:endParaRPr lang="en-US" altLang="en-US" sz="2200" b="1" i="1" dirty="0">
              <a:solidFill>
                <a:srgbClr val="FF330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843" y="3901349"/>
            <a:ext cx="1493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2797" y="615745"/>
            <a:ext cx="941203" cy="409848"/>
          </a:xfr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0D00BA-A7D5-4619-8167-10783A1234DC}" type="slidenum">
              <a:rPr lang="en-US" altLang="en-US">
                <a:latin typeface="Cambria" panose="02040503050406030204" pitchFamily="18" charset="0"/>
              </a:rPr>
              <a:pPr/>
              <a:t>21</a:t>
            </a:fld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228600" y="1295400"/>
            <a:ext cx="8610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The</a:t>
            </a:r>
            <a:r>
              <a:rPr lang="en-US" altLang="en-US" sz="2200" b="1" dirty="0">
                <a:latin typeface="Cambria" panose="02040503050406030204" pitchFamily="18" charset="0"/>
                <a:cs typeface="Times New Roman" pitchFamily="18" charset="0"/>
              </a:rPr>
              <a:t> long term scheduler (admission scheduler) </a:t>
            </a: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decides which jobs/processes are admitted in the “ready to execute” queue.  When a program must run, its admission in the queue is authorized or delayed by the long term scheduler.  In this way the scheduler decides which processes will run on a system and the degree of concurrency at a moment in time.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In case of a desktop system there is no need for such a scheduler; it is used in case of </a:t>
            </a:r>
            <a:r>
              <a:rPr lang="en-US" altLang="en-US" sz="2200" b="1" i="1" dirty="0">
                <a:latin typeface="Cambria" panose="02040503050406030204" pitchFamily="18" charset="0"/>
                <a:cs typeface="Times New Roman" pitchFamily="18" charset="0"/>
              </a:rPr>
              <a:t>large-scale systems</a:t>
            </a:r>
            <a:r>
              <a:rPr lang="en-US" altLang="en-US" sz="2200" b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or </a:t>
            </a:r>
            <a:r>
              <a:rPr lang="en-US" altLang="en-US" sz="2200" b="1" i="1" dirty="0">
                <a:latin typeface="Cambria" panose="02040503050406030204" pitchFamily="18" charset="0"/>
                <a:cs typeface="Times New Roman" pitchFamily="18" charset="0"/>
              </a:rPr>
              <a:t>real-time systems</a:t>
            </a:r>
            <a:r>
              <a:rPr lang="en-US" altLang="en-US" sz="2200" b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when the capacity of the system to satisfy the deadlines of the processes can be compromised if too many processes are admitted in the “ready to execute” queue. It’s </a:t>
            </a:r>
            <a:r>
              <a:rPr lang="en-US" altLang="en-US" sz="2200" b="1" dirty="0">
                <a:latin typeface="Cambria" panose="02040503050406030204" pitchFamily="18" charset="0"/>
                <a:cs typeface="Times New Roman" pitchFamily="18" charset="0"/>
              </a:rPr>
              <a:t>main characteristics </a:t>
            </a: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are: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It is running only when the job comes from memory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It controls the degree of multiprogramming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It maintains an equilibrium between the input/output rate in/from the queue by jobs’ selection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200" dirty="0">
              <a:latin typeface="Cambria" panose="02040503050406030204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111</a:t>
            </a:r>
            <a:endParaRPr lang="ro-RO" altLang="en-US" sz="2200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0484" name="Rectangle 11"/>
          <p:cNvSpPr>
            <a:spLocks noChangeArrowheads="1"/>
          </p:cNvSpPr>
          <p:nvPr/>
        </p:nvSpPr>
        <p:spPr bwMode="auto">
          <a:xfrm>
            <a:off x="2057400" y="272845"/>
            <a:ext cx="53736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3300"/>
                </a:solidFill>
                <a:latin typeface="Cambria" panose="02040503050406030204" pitchFamily="18" charset="0"/>
                <a:cs typeface="Times New Roman" pitchFamily="18" charset="0"/>
              </a:rPr>
              <a:t>Scheduling: Long term scheduler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97881" y="712839"/>
            <a:ext cx="941203" cy="301752"/>
          </a:xfr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566AE09-8800-41F4-BB8A-33F7C71A8434}" type="slidenum">
              <a:rPr lang="en-US" altLang="en-US">
                <a:latin typeface="Cambria" panose="02040503050406030204" pitchFamily="18" charset="0"/>
              </a:rPr>
              <a:pPr/>
              <a:t>22</a:t>
            </a:fld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7200" y="1676400"/>
            <a:ext cx="8686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>
              <a:defRPr sz="1600">
                <a:solidFill>
                  <a:schemeClr val="tx1"/>
                </a:solidFill>
                <a:latin typeface="Arial" charset="0"/>
              </a:defRPr>
            </a:lvl1pPr>
            <a:lvl2pPr marL="800100" indent="-45720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The</a:t>
            </a:r>
            <a:r>
              <a:rPr lang="en-US" altLang="en-US" sz="2200" b="1" dirty="0">
                <a:latin typeface="Cambria" panose="02040503050406030204" pitchFamily="18" charset="0"/>
                <a:cs typeface="Times New Roman" pitchFamily="18" charset="0"/>
              </a:rPr>
              <a:t> short term scheduler (CPU scheduler) </a:t>
            </a: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decides which of the “ready to execute” queue, in-memory processes are to be executed, after an interrupt, an OS system call or another form of a signal.  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Also, it can pop out a process from the CPU at the end of its execution (the process can return in “ready to execute” or in “waiting” state).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The code used to get the process from “ready to execute” queue and run it is usually called the </a:t>
            </a:r>
            <a:r>
              <a:rPr lang="en-US" altLang="en-US" sz="2200" b="1" dirty="0">
                <a:latin typeface="Cambria" panose="02040503050406030204" pitchFamily="18" charset="0"/>
                <a:cs typeface="Times New Roman" pitchFamily="18" charset="0"/>
              </a:rPr>
              <a:t>dispatcher</a:t>
            </a: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. The short term scheduler is running frequently and, for this reason,  must be short and simple.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200" dirty="0">
              <a:latin typeface="Cambria" panose="02040503050406030204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The </a:t>
            </a:r>
            <a:r>
              <a:rPr lang="en-US" altLang="en-US" sz="2200" b="1" dirty="0">
                <a:latin typeface="Cambria" panose="02040503050406030204" pitchFamily="18" charset="0"/>
                <a:cs typeface="Times New Roman" pitchFamily="18" charset="0"/>
              </a:rPr>
              <a:t>medium term scheduler</a:t>
            </a: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 is used to remove temporarily the processes from main memory and places them in the secondary memory, term commonly referred as </a:t>
            </a:r>
            <a:r>
              <a:rPr lang="en-US" altLang="en-US" sz="2200" b="1" dirty="0">
                <a:latin typeface="Cambria" panose="02040503050406030204" pitchFamily="18" charset="0"/>
                <a:cs typeface="Times New Roman" pitchFamily="18" charset="0"/>
              </a:rPr>
              <a:t>swapping</a:t>
            </a: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113756" y="66369"/>
            <a:ext cx="53736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3300"/>
                </a:solidFill>
                <a:latin typeface="Cambria" panose="02040503050406030204" pitchFamily="18" charset="0"/>
                <a:cs typeface="Times New Roman" pitchFamily="18" charset="0"/>
              </a:rPr>
              <a:t>Scheduling: Short and medium term scheduler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2797" y="656893"/>
            <a:ext cx="941203" cy="301752"/>
          </a:xfr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FEA2132-DA21-40D2-B5CF-F8EC2D80A2BD}" type="slidenum">
              <a:rPr lang="en-US" altLang="en-US">
                <a:latin typeface="Cambria" panose="02040503050406030204" pitchFamily="18" charset="0"/>
              </a:rPr>
              <a:pPr/>
              <a:t>23</a:t>
            </a:fld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57200" y="1219200"/>
            <a:ext cx="8305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00050" indent="-40005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In order for a device to work properly, the associated processes must be ready to run and switch from one state to another.</a:t>
            </a:r>
          </a:p>
        </p:txBody>
      </p:sp>
      <p:pic>
        <p:nvPicPr>
          <p:cNvPr id="2458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" t="14200" r="777" b="14200"/>
          <a:stretch>
            <a:fillRect/>
          </a:stretch>
        </p:blipFill>
        <p:spPr bwMode="auto">
          <a:xfrm>
            <a:off x="1679575" y="2209800"/>
            <a:ext cx="685482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2" name="Text Box 12"/>
          <p:cNvSpPr txBox="1">
            <a:spLocks noChangeArrowheads="1"/>
          </p:cNvSpPr>
          <p:nvPr/>
        </p:nvSpPr>
        <p:spPr bwMode="auto">
          <a:xfrm>
            <a:off x="1984375" y="5638800"/>
            <a:ext cx="54462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 dirty="0">
                <a:latin typeface="Cambria" panose="02040503050406030204" pitchFamily="18" charset="0"/>
                <a:cs typeface="Times New Roman" pitchFamily="18" charset="0"/>
              </a:rPr>
              <a:t>Fig</a:t>
            </a:r>
            <a:r>
              <a:rPr lang="ro-RO" altLang="en-US" sz="1800" b="1" dirty="0">
                <a:latin typeface="Cambria" panose="02040503050406030204" pitchFamily="18" charset="0"/>
                <a:cs typeface="Times New Roman" pitchFamily="18" charset="0"/>
              </a:rPr>
              <a:t>ur</a:t>
            </a:r>
            <a:r>
              <a:rPr lang="en-US" altLang="en-US" sz="1800" b="1" dirty="0">
                <a:latin typeface="Cambria" panose="02040503050406030204" pitchFamily="18" charset="0"/>
                <a:cs typeface="Times New Roman" pitchFamily="18" charset="0"/>
              </a:rPr>
              <a:t>e 8. “Combining” the scheduling components</a:t>
            </a:r>
          </a:p>
        </p:txBody>
      </p:sp>
      <p:sp>
        <p:nvSpPr>
          <p:cNvPr id="24583" name="Text Box 16"/>
          <p:cNvSpPr txBox="1">
            <a:spLocks noChangeArrowheads="1"/>
          </p:cNvSpPr>
          <p:nvPr/>
        </p:nvSpPr>
        <p:spPr bwMode="auto">
          <a:xfrm>
            <a:off x="1908175" y="4740275"/>
            <a:ext cx="16553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solidFill>
                  <a:srgbClr val="FF6600"/>
                </a:solidFill>
                <a:latin typeface="Cambria" panose="02040503050406030204" pitchFamily="18" charset="0"/>
                <a:cs typeface="Times New Roman" pitchFamily="18" charset="0"/>
              </a:rPr>
              <a:t>Interrupt handler</a:t>
            </a:r>
          </a:p>
        </p:txBody>
      </p:sp>
      <p:sp>
        <p:nvSpPr>
          <p:cNvPr id="24584" name="Text Box 18"/>
          <p:cNvSpPr txBox="1">
            <a:spLocks noChangeArrowheads="1"/>
          </p:cNvSpPr>
          <p:nvPr/>
        </p:nvSpPr>
        <p:spPr bwMode="auto">
          <a:xfrm>
            <a:off x="612775" y="2530475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rgbClr val="FF6600"/>
                </a:solidFill>
                <a:latin typeface="Cambria" panose="02040503050406030204" pitchFamily="18" charset="0"/>
                <a:cs typeface="Times New Roman" pitchFamily="18" charset="0"/>
              </a:rPr>
              <a:t>Short term scheduler</a:t>
            </a:r>
          </a:p>
        </p:txBody>
      </p:sp>
      <p:sp>
        <p:nvSpPr>
          <p:cNvPr id="24585" name="Rectangle 22"/>
          <p:cNvSpPr>
            <a:spLocks noChangeArrowheads="1"/>
          </p:cNvSpPr>
          <p:nvPr/>
        </p:nvSpPr>
        <p:spPr bwMode="auto">
          <a:xfrm>
            <a:off x="3657600" y="228600"/>
            <a:ext cx="47640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3300"/>
                </a:solidFill>
                <a:latin typeface="Cambria" panose="02040503050406030204" pitchFamily="18" charset="0"/>
                <a:cs typeface="Times New Roman" pitchFamily="18" charset="0"/>
              </a:rPr>
              <a:t>Interrupt handler</a:t>
            </a:r>
          </a:p>
        </p:txBody>
      </p:sp>
      <p:sp>
        <p:nvSpPr>
          <p:cNvPr id="24586" name="Text Box 23"/>
          <p:cNvSpPr txBox="1">
            <a:spLocks noChangeArrowheads="1"/>
          </p:cNvSpPr>
          <p:nvPr/>
        </p:nvSpPr>
        <p:spPr bwMode="auto">
          <a:xfrm>
            <a:off x="7848600" y="4114800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rgbClr val="FF6600"/>
                </a:solidFill>
                <a:latin typeface="Cambria" panose="02040503050406030204" pitchFamily="18" charset="0"/>
                <a:cs typeface="Times New Roman" pitchFamily="18" charset="0"/>
              </a:rPr>
              <a:t>Short term scheduler</a:t>
            </a:r>
          </a:p>
        </p:txBody>
      </p:sp>
      <p:sp>
        <p:nvSpPr>
          <p:cNvPr id="24587" name="Text Box 24"/>
          <p:cNvSpPr txBox="1">
            <a:spLocks noChangeArrowheads="1"/>
          </p:cNvSpPr>
          <p:nvPr/>
        </p:nvSpPr>
        <p:spPr bwMode="auto">
          <a:xfrm>
            <a:off x="1984375" y="3460750"/>
            <a:ext cx="167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rgbClr val="FF6600"/>
                </a:solidFill>
                <a:latin typeface="Cambria" panose="02040503050406030204" pitchFamily="18" charset="0"/>
                <a:cs typeface="Times New Roman" pitchFamily="18" charset="0"/>
              </a:rPr>
              <a:t>Medium term scheduler</a:t>
            </a:r>
          </a:p>
        </p:txBody>
      </p:sp>
      <p:sp>
        <p:nvSpPr>
          <p:cNvPr id="24588" name="Text Box 25"/>
          <p:cNvSpPr txBox="1">
            <a:spLocks noChangeArrowheads="1"/>
          </p:cNvSpPr>
          <p:nvPr/>
        </p:nvSpPr>
        <p:spPr bwMode="auto">
          <a:xfrm>
            <a:off x="2060575" y="4146550"/>
            <a:ext cx="152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rgbClr val="FF6600"/>
                </a:solidFill>
                <a:latin typeface="Cambria" panose="02040503050406030204" pitchFamily="18" charset="0"/>
                <a:cs typeface="Times New Roman" pitchFamily="18" charset="0"/>
              </a:rPr>
              <a:t>Long term scheduler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2797" y="688258"/>
            <a:ext cx="941203" cy="301752"/>
          </a:xfr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670001-6464-4710-9F4B-F6E1F0700F95}" type="slidenum">
              <a:rPr lang="en-US" altLang="en-US">
                <a:latin typeface="Cambria" panose="02040503050406030204" pitchFamily="18" charset="0"/>
              </a:rPr>
              <a:pPr/>
              <a:t>24</a:t>
            </a:fld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28600" y="1219200"/>
            <a:ext cx="8686800" cy="518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" indent="-5715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A process has several stages of “living”: it is born (</a:t>
            </a:r>
            <a:r>
              <a:rPr lang="en-US" altLang="en-US" sz="2200" i="1" dirty="0">
                <a:latin typeface="Cambria" panose="02040503050406030204" pitchFamily="18" charset="0"/>
                <a:cs typeface="Times New Roman" pitchFamily="18" charset="0"/>
              </a:rPr>
              <a:t>fork</a:t>
            </a: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), it is developing (gets into process table) and is active (it is running).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All the processes have a family of a tree shape. A child process has a parent and a parent process may have several children.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There are several exchanges between relations child/parent.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The parent process can run concurrently with the child process or can wait for the child to end its execution.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The child can share</a:t>
            </a:r>
            <a:r>
              <a:rPr lang="ro-RO" altLang="en-US" sz="22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(fork/join) all the parent’s resources or just a part of them</a:t>
            </a:r>
            <a:r>
              <a:rPr lang="ro-RO" altLang="en-US" sz="22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(UNIX/Linux).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The parent can “kill” the child (when is no needed anymore or if it  exhausted the allocated resources)</a:t>
            </a:r>
            <a:r>
              <a:rPr lang="ro-RO" altLang="en-US" sz="2200" dirty="0">
                <a:latin typeface="Cambria" panose="02040503050406030204" pitchFamily="18" charset="0"/>
                <a:cs typeface="Times New Roman" pitchFamily="18" charset="0"/>
              </a:rPr>
              <a:t>.</a:t>
            </a:r>
            <a:endParaRPr lang="en-US" altLang="en-US" sz="22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The “death” of the parent implies, usually, the “death” of the child.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200" b="1" dirty="0">
              <a:latin typeface="Cambria" panose="02040503050406030204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200" dirty="0">
              <a:latin typeface="Cambria" panose="02040503050406030204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200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5604" name="Rectangle 12"/>
          <p:cNvSpPr>
            <a:spLocks noChangeArrowheads="1"/>
          </p:cNvSpPr>
          <p:nvPr/>
        </p:nvSpPr>
        <p:spPr bwMode="auto">
          <a:xfrm>
            <a:off x="1732935" y="228600"/>
            <a:ext cx="6172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3300"/>
                </a:solidFill>
                <a:latin typeface="Cambria" panose="02040503050406030204" pitchFamily="18" charset="0"/>
                <a:cs typeface="Times New Roman" pitchFamily="18" charset="0"/>
              </a:rPr>
              <a:t>Relationships between processes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2797" y="684866"/>
            <a:ext cx="941203" cy="301752"/>
          </a:xfr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844E96B-6C3F-4EC6-9072-05128CCA72C3}" type="slidenum">
              <a:rPr lang="en-US" altLang="en-US">
                <a:latin typeface="Cambria" panose="02040503050406030204" pitchFamily="18" charset="0"/>
              </a:rPr>
              <a:pPr/>
              <a:t>25</a:t>
            </a:fld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57200" y="609600"/>
            <a:ext cx="8305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" indent="-5715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30000"/>
              </a:lnSpc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30000"/>
              </a:lnSpc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200" dirty="0">
              <a:latin typeface="Cambria" panose="02040503050406030204" pitchFamily="18" charset="0"/>
              <a:cs typeface="Times New Roman" pitchFamily="18" charset="0"/>
            </a:endParaRPr>
          </a:p>
          <a:p>
            <a:pPr algn="just">
              <a:lnSpc>
                <a:spcPct val="30000"/>
              </a:lnSpc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There are two basic methods: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ro-RO" altLang="en-US" sz="2200" b="1" dirty="0">
                <a:latin typeface="Cambria" panose="02040503050406030204" pitchFamily="18" charset="0"/>
                <a:cs typeface="Times New Roman" pitchFamily="18" charset="0"/>
              </a:rPr>
              <a:t>- </a:t>
            </a:r>
            <a:r>
              <a:rPr lang="en-US" altLang="en-US" sz="2200" b="1" dirty="0">
                <a:latin typeface="Cambria" panose="02040503050406030204" pitchFamily="18" charset="0"/>
                <a:cs typeface="Times New Roman" pitchFamily="18" charset="0"/>
              </a:rPr>
              <a:t>Shared memory</a:t>
            </a:r>
            <a:r>
              <a:rPr lang="ro-RO" altLang="en-US" sz="2200" b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– a quick way /no data transfer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ro-RO" altLang="en-US" sz="2200" b="1" dirty="0">
                <a:latin typeface="Cambria" panose="02040503050406030204" pitchFamily="18" charset="0"/>
                <a:cs typeface="Times New Roman" pitchFamily="18" charset="0"/>
              </a:rPr>
              <a:t> - </a:t>
            </a:r>
            <a:r>
              <a:rPr lang="en-US" altLang="en-US" sz="2200" b="1" dirty="0">
                <a:latin typeface="Cambria" panose="02040503050406030204" pitchFamily="18" charset="0"/>
                <a:cs typeface="Times New Roman" pitchFamily="18" charset="0"/>
              </a:rPr>
              <a:t>Message passing</a:t>
            </a:r>
            <a:r>
              <a:rPr lang="en-US" altLang="en-US" sz="2200" dirty="0">
                <a:latin typeface="Cambria" panose="02040503050406030204" pitchFamily="18" charset="0"/>
                <a:cs typeface="Times New Roman" pitchFamily="18" charset="0"/>
              </a:rPr>
              <a:t> – a distributed way/a better isolation.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800600" y="2514600"/>
            <a:ext cx="4114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" indent="-5715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0287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000" b="1" dirty="0">
                <a:latin typeface="Cambria" panose="02040503050406030204" pitchFamily="18" charset="0"/>
                <a:cs typeface="Times New Roman" pitchFamily="18" charset="0"/>
              </a:rPr>
              <a:t>Implementation methods: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Directly</a:t>
            </a: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or indirectly </a:t>
            </a: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–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 to the process or in the mailbox</a:t>
            </a: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Buffering mechanism</a:t>
            </a: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Sending by copying or making a reference?</a:t>
            </a: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Fixed or variable message length?</a:t>
            </a:r>
          </a:p>
          <a:p>
            <a:pPr lvl="2" algn="just">
              <a:spcBef>
                <a:spcPct val="20000"/>
              </a:spcBef>
            </a:pPr>
            <a:endParaRPr lang="en-US" altLang="en-US" sz="2000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04800" y="2514600"/>
            <a:ext cx="426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" indent="-5715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000" b="1" dirty="0">
                <a:latin typeface="Cambria" panose="02040503050406030204" pitchFamily="18" charset="0"/>
                <a:cs typeface="Times New Roman" pitchFamily="18" charset="0"/>
              </a:rPr>
              <a:t>Communication links characteristics:</a:t>
            </a:r>
            <a:endParaRPr lang="en-US" altLang="en-US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algn="just">
              <a:lnSpc>
                <a:spcPct val="0"/>
              </a:lnSpc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The way of creating links</a:t>
            </a: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Number of processes foe each link</a:t>
            </a: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Number of links for each pair of processes</a:t>
            </a: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The capacity of the memory buffer –</a:t>
            </a: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in order to store messages in a queue.</a:t>
            </a: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The format and dimension of the messages</a:t>
            </a: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Uni</a:t>
            </a: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or</a:t>
            </a: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bi-direc</a:t>
            </a:r>
            <a:r>
              <a:rPr lang="en-US" altLang="en-US" sz="2000" dirty="0" err="1">
                <a:latin typeface="Cambria" panose="02040503050406030204" pitchFamily="18" charset="0"/>
                <a:cs typeface="Times New Roman" pitchFamily="18" charset="0"/>
              </a:rPr>
              <a:t>tional</a:t>
            </a:r>
            <a:endParaRPr lang="en-US" altLang="en-US" sz="2000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7654" name="Rectangle 10"/>
          <p:cNvSpPr>
            <a:spLocks noChangeArrowheads="1"/>
          </p:cNvSpPr>
          <p:nvPr/>
        </p:nvSpPr>
        <p:spPr bwMode="auto">
          <a:xfrm>
            <a:off x="2209800" y="149942"/>
            <a:ext cx="5562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3300"/>
                </a:solidFill>
                <a:latin typeface="Cambria" panose="02040503050406030204" pitchFamily="18" charset="0"/>
                <a:cs typeface="Times New Roman" pitchFamily="18" charset="0"/>
              </a:rPr>
              <a:t>Process intercommunication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0339" y="687324"/>
            <a:ext cx="941203" cy="301752"/>
          </a:xfr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F062B5-C17A-4263-873F-E423B8560BC2}" type="slidenum">
              <a:rPr lang="en-US" altLang="en-US">
                <a:latin typeface="Cambria" panose="02040503050406030204" pitchFamily="18" charset="0"/>
              </a:rPr>
              <a:pPr/>
              <a:t>26</a:t>
            </a:fld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304800" y="829887"/>
            <a:ext cx="8686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" indent="-5715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60000"/>
              </a:lnSpc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100" dirty="0">
              <a:latin typeface="Cambria" panose="02040503050406030204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 	In this case the identities for the sender and receiver must be known. The procedure is the following: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100" dirty="0">
              <a:latin typeface="Cambria" panose="02040503050406030204" pitchFamily="18" charset="0"/>
              <a:cs typeface="Times New Roman" pitchFamily="18" charset="0"/>
            </a:endParaRPr>
          </a:p>
          <a:p>
            <a:pPr algn="just">
              <a:lnSpc>
                <a:spcPct val="60000"/>
              </a:lnSpc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  	</a:t>
            </a:r>
            <a:r>
              <a:rPr lang="en-US" altLang="en-US" sz="2100" b="1" dirty="0">
                <a:latin typeface="Cambria" panose="02040503050406030204" pitchFamily="18" charset="0"/>
                <a:cs typeface="Times New Roman" pitchFamily="18" charset="0"/>
              </a:rPr>
              <a:t>send</a:t>
            </a: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 (</a:t>
            </a:r>
            <a:r>
              <a:rPr lang="en-US" altLang="en-US" sz="2100" dirty="0" err="1">
                <a:latin typeface="Cambria" panose="02040503050406030204" pitchFamily="18" charset="0"/>
                <a:cs typeface="Times New Roman" pitchFamily="18" charset="0"/>
              </a:rPr>
              <a:t>Process_P</a:t>
            </a: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, message) ;</a:t>
            </a:r>
          </a:p>
          <a:p>
            <a:pPr algn="just">
              <a:lnSpc>
                <a:spcPct val="60000"/>
              </a:lnSpc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100" dirty="0">
              <a:latin typeface="Cambria" panose="02040503050406030204" pitchFamily="18" charset="0"/>
              <a:cs typeface="Times New Roman" pitchFamily="18" charset="0"/>
            </a:endParaRPr>
          </a:p>
          <a:p>
            <a:pPr algn="just">
              <a:lnSpc>
                <a:spcPct val="60000"/>
              </a:lnSpc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 	</a:t>
            </a:r>
            <a:r>
              <a:rPr lang="en-US" altLang="en-US" sz="2100" b="1" dirty="0">
                <a:latin typeface="Cambria" panose="02040503050406030204" pitchFamily="18" charset="0"/>
                <a:cs typeface="Times New Roman" pitchFamily="18" charset="0"/>
              </a:rPr>
              <a:t>receive</a:t>
            </a: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 (</a:t>
            </a:r>
            <a:r>
              <a:rPr lang="en-US" altLang="en-US" sz="2100" dirty="0" err="1">
                <a:latin typeface="Cambria" panose="02040503050406030204" pitchFamily="18" charset="0"/>
                <a:cs typeface="Times New Roman" pitchFamily="18" charset="0"/>
              </a:rPr>
              <a:t>Process_Q</a:t>
            </a: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 , message);</a:t>
            </a:r>
          </a:p>
          <a:p>
            <a:pPr algn="just">
              <a:lnSpc>
                <a:spcPct val="60000"/>
              </a:lnSpc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100" dirty="0">
              <a:latin typeface="Cambria" panose="02040503050406030204" pitchFamily="18" charset="0"/>
              <a:cs typeface="Times New Roman" pitchFamily="18" charset="0"/>
            </a:endParaRPr>
          </a:p>
          <a:p>
            <a:pPr algn="just">
              <a:lnSpc>
                <a:spcPct val="60000"/>
              </a:lnSpc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 	</a:t>
            </a:r>
            <a:r>
              <a:rPr lang="en-US" altLang="en-US" sz="2100" b="1" dirty="0">
                <a:latin typeface="Cambria" panose="02040503050406030204" pitchFamily="18" charset="0"/>
                <a:cs typeface="Times New Roman" pitchFamily="18" charset="0"/>
              </a:rPr>
              <a:t>receive</a:t>
            </a: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 (id, message)           &lt;-- from any sender</a:t>
            </a:r>
          </a:p>
          <a:p>
            <a:pPr algn="just">
              <a:lnSpc>
                <a:spcPct val="60000"/>
              </a:lnSpc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100" dirty="0">
              <a:latin typeface="Cambria" panose="02040503050406030204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The standard mechanism used is the so-called </a:t>
            </a:r>
            <a:r>
              <a:rPr lang="en-US" altLang="en-US" sz="2100" b="1" dirty="0">
                <a:latin typeface="Cambria" panose="02040503050406030204" pitchFamily="18" charset="0"/>
                <a:cs typeface="Times New Roman" pitchFamily="18" charset="0"/>
              </a:rPr>
              <a:t>Producer/Consumer</a:t>
            </a:r>
            <a:r>
              <a:rPr lang="ro-RO" altLang="en-US" sz="2100" dirty="0">
                <a:latin typeface="Cambria" panose="02040503050406030204" pitchFamily="18" charset="0"/>
                <a:cs typeface="Times New Roman" pitchFamily="18" charset="0"/>
              </a:rPr>
              <a:t> (</a:t>
            </a: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a process produces elements that are sent to the consumer in order to use them</a:t>
            </a:r>
            <a:r>
              <a:rPr lang="ro-RO" altLang="en-US" sz="2100" dirty="0">
                <a:latin typeface="Cambria" panose="02040503050406030204" pitchFamily="18" charset="0"/>
                <a:cs typeface="Times New Roman" pitchFamily="18" charset="0"/>
              </a:rPr>
              <a:t>)</a:t>
            </a: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. Characteristics: only two messages involved, bi-directional.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100" dirty="0">
              <a:latin typeface="Cambria" panose="02040503050406030204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  	repeat   				repeat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 	</a:t>
            </a:r>
            <a:r>
              <a:rPr lang="ro-RO" altLang="en-US" sz="2100" dirty="0">
                <a:latin typeface="Cambria" panose="02040503050406030204" pitchFamily="18" charset="0"/>
                <a:cs typeface="Times New Roman" pitchFamily="18" charset="0"/>
              </a:rPr>
              <a:t>    </a:t>
            </a: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producing </a:t>
            </a:r>
            <a:r>
              <a:rPr lang="ro-RO" altLang="en-US" sz="2100" dirty="0">
                <a:latin typeface="Cambria" panose="02040503050406030204" pitchFamily="18" charset="0"/>
                <a:cs typeface="Times New Roman" pitchFamily="18" charset="0"/>
              </a:rPr>
              <a:t>element</a:t>
            </a: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   </a:t>
            </a:r>
            <a:r>
              <a:rPr lang="ro-RO" altLang="en-US" sz="2100" dirty="0">
                <a:latin typeface="Cambria" panose="02040503050406030204" pitchFamily="18" charset="0"/>
                <a:cs typeface="Times New Roman" pitchFamily="18" charset="0"/>
              </a:rPr>
              <a:t>	</a:t>
            </a: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	     receive (producer, </a:t>
            </a:r>
            <a:r>
              <a:rPr lang="en-US" altLang="en-US" sz="2100" dirty="0" err="1">
                <a:latin typeface="Cambria" panose="02040503050406030204" pitchFamily="18" charset="0"/>
                <a:cs typeface="Times New Roman" pitchFamily="18" charset="0"/>
              </a:rPr>
              <a:t>nextp</a:t>
            </a: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  	</a:t>
            </a:r>
            <a:r>
              <a:rPr lang="ro-RO" altLang="en-US" sz="2100" dirty="0">
                <a:latin typeface="Cambria" panose="02040503050406030204" pitchFamily="18" charset="0"/>
                <a:cs typeface="Times New Roman" pitchFamily="18" charset="0"/>
              </a:rPr>
              <a:t>    </a:t>
            </a: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send (consumer,  </a:t>
            </a:r>
            <a:r>
              <a:rPr lang="en-US" altLang="en-US" sz="2100" dirty="0" err="1">
                <a:latin typeface="Cambria" panose="02040503050406030204" pitchFamily="18" charset="0"/>
                <a:cs typeface="Times New Roman" pitchFamily="18" charset="0"/>
              </a:rPr>
              <a:t>nextp</a:t>
            </a: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) 	     consuming e</a:t>
            </a:r>
            <a:r>
              <a:rPr lang="ro-RO" altLang="en-US" sz="2100" dirty="0">
                <a:latin typeface="Cambria" panose="02040503050406030204" pitchFamily="18" charset="0"/>
                <a:cs typeface="Times New Roman" pitchFamily="18" charset="0"/>
              </a:rPr>
              <a:t>le</a:t>
            </a: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m</a:t>
            </a:r>
            <a:r>
              <a:rPr lang="ro-RO" altLang="en-US" sz="2100" dirty="0">
                <a:latin typeface="Cambria" panose="02040503050406030204" pitchFamily="18" charset="0"/>
                <a:cs typeface="Times New Roman" pitchFamily="18" charset="0"/>
              </a:rPr>
              <a:t>ent</a:t>
            </a:r>
            <a:endParaRPr lang="en-US" altLang="en-US" sz="2100" dirty="0">
              <a:latin typeface="Cambria" panose="02040503050406030204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anose="02040503050406030204" pitchFamily="18" charset="0"/>
                <a:cs typeface="Times New Roman" pitchFamily="18" charset="0"/>
              </a:rPr>
              <a:t>  	until false   			until false</a:t>
            </a:r>
          </a:p>
        </p:txBody>
      </p:sp>
      <p:sp>
        <p:nvSpPr>
          <p:cNvPr id="28676" name="Rectangle 10"/>
          <p:cNvSpPr>
            <a:spLocks noChangeArrowheads="1"/>
          </p:cNvSpPr>
          <p:nvPr/>
        </p:nvSpPr>
        <p:spPr bwMode="auto">
          <a:xfrm>
            <a:off x="3124200" y="156377"/>
            <a:ext cx="381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3300"/>
                </a:solidFill>
                <a:latin typeface="Cambria" panose="02040503050406030204" pitchFamily="18" charset="0"/>
                <a:cs typeface="Times New Roman" pitchFamily="18" charset="0"/>
              </a:rPr>
              <a:t>Direct communication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2797" y="687324"/>
            <a:ext cx="941203" cy="301752"/>
          </a:xfr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281FEA3-53A5-4C5B-97E7-3AA226AE1EC8}" type="slidenum">
              <a:rPr lang="en-US" altLang="en-US"/>
              <a:pPr/>
              <a:t>27</a:t>
            </a:fld>
            <a:endParaRPr lang="en-US" altLang="en-US" dirty="0"/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228600" y="1066800"/>
            <a:ext cx="8534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76213" indent="-176213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100" dirty="0">
              <a:latin typeface="Cambria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In this case the processes are communicating through a </a:t>
            </a:r>
            <a:r>
              <a:rPr lang="ro-RO" altLang="en-US" sz="2100" dirty="0">
                <a:latin typeface="Cambria" pitchFamily="18" charset="0"/>
                <a:cs typeface="Times New Roman" pitchFamily="18" charset="0"/>
              </a:rPr>
              <a:t>m</a:t>
            </a: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ailbox. The procedure looks like this: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     </a:t>
            </a:r>
            <a:r>
              <a:rPr lang="en-US" altLang="en-US" sz="2100" b="1" dirty="0">
                <a:latin typeface="Cambria" pitchFamily="18" charset="0"/>
                <a:cs typeface="Times New Roman" pitchFamily="18" charset="0"/>
              </a:rPr>
              <a:t>open</a:t>
            </a: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(</a:t>
            </a:r>
            <a:r>
              <a:rPr lang="en-US" altLang="en-US" sz="2100" dirty="0" err="1">
                <a:latin typeface="Cambria" pitchFamily="18" charset="0"/>
                <a:cs typeface="Times New Roman" pitchFamily="18" charset="0"/>
              </a:rPr>
              <a:t>mailbox_name</a:t>
            </a: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);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     </a:t>
            </a:r>
            <a:r>
              <a:rPr lang="en-US" altLang="en-US" sz="2100" b="1" dirty="0">
                <a:latin typeface="Cambria" pitchFamily="18" charset="0"/>
                <a:cs typeface="Times New Roman" pitchFamily="18" charset="0"/>
              </a:rPr>
              <a:t>send</a:t>
            </a: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 (</a:t>
            </a:r>
            <a:r>
              <a:rPr lang="en-US" altLang="en-US" sz="2100" dirty="0" err="1">
                <a:latin typeface="Cambria" pitchFamily="18" charset="0"/>
                <a:cs typeface="Times New Roman" pitchFamily="18" charset="0"/>
              </a:rPr>
              <a:t>mailbox_name</a:t>
            </a: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, message);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     </a:t>
            </a:r>
            <a:r>
              <a:rPr lang="en-US" altLang="en-US" sz="2100" b="1" dirty="0">
                <a:latin typeface="Cambria" pitchFamily="18" charset="0"/>
                <a:cs typeface="Times New Roman" pitchFamily="18" charset="0"/>
              </a:rPr>
              <a:t>receive</a:t>
            </a: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 (</a:t>
            </a:r>
            <a:r>
              <a:rPr lang="en-US" altLang="en-US" sz="2100" dirty="0" err="1">
                <a:latin typeface="Cambria" pitchFamily="18" charset="0"/>
                <a:cs typeface="Times New Roman" pitchFamily="18" charset="0"/>
              </a:rPr>
              <a:t>mailbox_name</a:t>
            </a: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, message);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100" dirty="0">
              <a:latin typeface="Cambria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The link is established if the processes have a shared mailbox </a:t>
            </a:r>
            <a:r>
              <a:rPr lang="ro-RO" altLang="en-US" sz="2100" dirty="0">
                <a:latin typeface="Cambria" pitchFamily="18" charset="0"/>
                <a:cs typeface="Times New Roman" pitchFamily="18" charset="0"/>
              </a:rPr>
              <a:t>(</a:t>
            </a: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the mailbox needs to be set up before sending/receiving</a:t>
            </a:r>
            <a:r>
              <a:rPr lang="ro-RO" altLang="en-US" sz="2100" dirty="0">
                <a:latin typeface="Cambria" pitchFamily="18" charset="0"/>
                <a:cs typeface="Times New Roman" pitchFamily="18" charset="0"/>
              </a:rPr>
              <a:t>)</a:t>
            </a: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100" dirty="0">
              <a:latin typeface="Cambria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A mailbox can be accessed by two or more processes.</a:t>
            </a: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endParaRPr lang="en-US" altLang="en-US" sz="2100" dirty="0">
              <a:latin typeface="Cambria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100" dirty="0">
                <a:latin typeface="Cambria" pitchFamily="18" charset="0"/>
                <a:cs typeface="Times New Roman" pitchFamily="18" charset="0"/>
              </a:rPr>
              <a:t>In the case of multiple receivers the procedure can create confusion: who gets the message?</a:t>
            </a:r>
          </a:p>
          <a:p>
            <a:pPr algn="just">
              <a:spcBef>
                <a:spcPct val="20000"/>
              </a:spcBef>
              <a:buFont typeface="Symbol" pitchFamily="18" charset="2"/>
              <a:buNone/>
            </a:pPr>
            <a:endParaRPr lang="en-US" altLang="en-US" sz="2100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0724" name="Rectangle 11"/>
          <p:cNvSpPr>
            <a:spLocks noChangeArrowheads="1"/>
          </p:cNvSpPr>
          <p:nvPr/>
        </p:nvSpPr>
        <p:spPr bwMode="auto">
          <a:xfrm>
            <a:off x="3733800" y="152400"/>
            <a:ext cx="381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3300"/>
                </a:solidFill>
                <a:latin typeface="Cambria" panose="02040503050406030204" pitchFamily="18" charset="0"/>
                <a:cs typeface="Times New Roman" pitchFamily="18" charset="0"/>
              </a:rPr>
              <a:t>Indirect communication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2797" y="687324"/>
            <a:ext cx="941203" cy="301752"/>
          </a:xfr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9D1B1E1-1652-4541-A0EC-07CF48E162D1}" type="slidenum">
              <a:rPr lang="en-US" altLang="en-US">
                <a:latin typeface="Cambria" panose="02040503050406030204" pitchFamily="18" charset="0"/>
              </a:rPr>
              <a:pPr/>
              <a:t>28</a:t>
            </a:fld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228600" y="1066800"/>
            <a:ext cx="4038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5750" indent="-28575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200" dirty="0">
              <a:latin typeface="Cambria" pitchFamily="18" charset="0"/>
              <a:cs typeface="Times New Roman" pitchFamily="18" charset="0"/>
            </a:endParaRPr>
          </a:p>
          <a:p>
            <a:pPr marL="0" indent="0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200" dirty="0">
              <a:latin typeface="Cambria" pitchFamily="18" charset="0"/>
              <a:cs typeface="Times New Roman" pitchFamily="18" charset="0"/>
            </a:endParaRPr>
          </a:p>
          <a:p>
            <a:pPr marL="0" indent="0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200" dirty="0">
              <a:latin typeface="Cambria" pitchFamily="18" charset="0"/>
              <a:cs typeface="Times New Roman" pitchFamily="18" charset="0"/>
            </a:endParaRPr>
          </a:p>
          <a:p>
            <a:pPr marL="0" indent="0">
              <a:spcBef>
                <a:spcPct val="20000"/>
              </a:spcBef>
              <a:buFont typeface="Arial Unicode MS" pitchFamily="34" charset="-128"/>
              <a:buNone/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Another example for message exchanges, the RPC is abstracting the procedure calls between processes in a network communication.</a:t>
            </a:r>
          </a:p>
          <a:p>
            <a:pPr algn="just">
              <a:spcBef>
                <a:spcPct val="20000"/>
              </a:spcBef>
              <a:buFont typeface="Arial Unicode MS" pitchFamily="34" charset="-128"/>
              <a:buNone/>
            </a:pPr>
            <a:endParaRPr lang="en-US" altLang="en-US" sz="2200" b="1" dirty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3277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0" t="874" r="19363" b="2155"/>
          <a:stretch>
            <a:fillRect/>
          </a:stretch>
        </p:blipFill>
        <p:spPr bwMode="auto">
          <a:xfrm>
            <a:off x="4257368" y="1295400"/>
            <a:ext cx="4595813" cy="538638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3" name="Rectangle 12"/>
          <p:cNvSpPr>
            <a:spLocks noChangeArrowheads="1"/>
          </p:cNvSpPr>
          <p:nvPr/>
        </p:nvSpPr>
        <p:spPr bwMode="auto">
          <a:xfrm>
            <a:off x="2277397" y="152400"/>
            <a:ext cx="5410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3300"/>
                </a:solidFill>
                <a:latin typeface="Cambria" panose="02040503050406030204" pitchFamily="18" charset="0"/>
                <a:cs typeface="Times New Roman" pitchFamily="18" charset="0"/>
              </a:rPr>
              <a:t>Remote procedure call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/>
              <a:t>Linux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001000" cy="4149127"/>
          </a:xfrm>
        </p:spPr>
        <p:txBody>
          <a:bodyPr>
            <a:noAutofit/>
          </a:bodyPr>
          <a:lstStyle/>
          <a:p>
            <a:r>
              <a:rPr lang="en-US" sz="2400" dirty="0"/>
              <a:t>In the Linux world, a process can create a new process (using fork() and exec() functions). In this case, the process who was created is called a child and its creator is called parent. A process is identified by its </a:t>
            </a:r>
            <a:r>
              <a:rPr lang="en-US" sz="2400" b="1" dirty="0"/>
              <a:t>process ID (PID)</a:t>
            </a:r>
            <a:r>
              <a:rPr lang="en-US" sz="2400" dirty="0"/>
              <a:t> as well as it’s </a:t>
            </a:r>
            <a:r>
              <a:rPr lang="en-US" sz="2400" b="1" dirty="0"/>
              <a:t>parent processes ID (PPID)</a:t>
            </a:r>
            <a:r>
              <a:rPr lang="en-US" sz="2400" dirty="0"/>
              <a:t>.</a:t>
            </a:r>
          </a:p>
          <a:p>
            <a:r>
              <a:rPr lang="en-US" sz="2400" b="1" dirty="0"/>
              <a:t>Parent processes</a:t>
            </a:r>
            <a:r>
              <a:rPr lang="en-US" sz="2400" dirty="0"/>
              <a:t> – these are processes that create other processes during run-time.</a:t>
            </a:r>
          </a:p>
          <a:p>
            <a:r>
              <a:rPr lang="en-US" sz="2400" b="1" dirty="0"/>
              <a:t>Child processes</a:t>
            </a:r>
            <a:r>
              <a:rPr lang="en-US" sz="2400" dirty="0"/>
              <a:t> – these processes are created by other processes during run-time.</a:t>
            </a:r>
          </a:p>
          <a:p>
            <a:r>
              <a:rPr lang="en-US" sz="2400" dirty="0"/>
              <a:t>Obs.: You can use the </a:t>
            </a:r>
            <a:r>
              <a:rPr lang="en-US" sz="2400" b="1" i="1" dirty="0" err="1"/>
              <a:t>pidof</a:t>
            </a:r>
            <a:r>
              <a:rPr lang="en-US" sz="2400" dirty="0"/>
              <a:t> command to find the ID of a process. Syntax: $ </a:t>
            </a:r>
            <a:r>
              <a:rPr lang="en-US" sz="2400" dirty="0" err="1"/>
              <a:t>pidof</a:t>
            </a:r>
            <a:r>
              <a:rPr lang="en-US" sz="2400" dirty="0"/>
              <a:t> &lt;</a:t>
            </a:r>
            <a:r>
              <a:rPr lang="en-US" sz="2400" dirty="0" err="1"/>
              <a:t>process_name</a:t>
            </a:r>
            <a:r>
              <a:rPr lang="en-US" sz="2400" dirty="0"/>
              <a:t>&gt;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56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2209800"/>
            <a:ext cx="8458200" cy="3429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Definitions </a:t>
            </a:r>
            <a:endParaRPr lang="ro-RO" altLang="en-US" sz="2200" dirty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What’s about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Process scheduling/multiprogramming</a:t>
            </a:r>
          </a:p>
          <a:p>
            <a:pPr>
              <a:lnSpc>
                <a:spcPct val="120000"/>
              </a:lnSpc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Communication between processes</a:t>
            </a:r>
          </a:p>
        </p:txBody>
      </p:sp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84469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50A3D27-AB01-4B4F-8A1D-0824BB93EE3E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838200" y="3810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Cambria" pitchFamily="18" charset="0"/>
                <a:cs typeface="Times New Roman" pitchFamily="18" charset="0"/>
              </a:rPr>
              <a:t>The OS and processes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/>
              <a:t>Linux – practically, two main types of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924800" cy="3539527"/>
          </a:xfrm>
        </p:spPr>
        <p:txBody>
          <a:bodyPr>
            <a:noAutofit/>
          </a:bodyPr>
          <a:lstStyle/>
          <a:p>
            <a:r>
              <a:rPr lang="en-US" sz="2400" b="1" dirty="0"/>
              <a:t>Foreground processes </a:t>
            </a:r>
            <a:r>
              <a:rPr lang="en-US" sz="2400" dirty="0"/>
              <a:t>(~interactive processes) – these are initialized and controlled through a terminal session. In other words, there has to be a user connected to the system to start such processes; they haven’t started automatically as part of the system functions/services.</a:t>
            </a:r>
          </a:p>
          <a:p>
            <a:endParaRPr lang="en-US" sz="2400" dirty="0"/>
          </a:p>
          <a:p>
            <a:r>
              <a:rPr lang="en-US" sz="2400" b="1" dirty="0"/>
              <a:t>Background processes </a:t>
            </a:r>
            <a:r>
              <a:rPr lang="en-US" sz="2400" dirty="0"/>
              <a:t>(~non-interactive/automatic processes) – are processes not connected to a terminal; they don’t expect any user input.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79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154097"/>
          </a:xfrm>
        </p:spPr>
        <p:txBody>
          <a:bodyPr/>
          <a:lstStyle/>
          <a:p>
            <a:r>
              <a:rPr lang="en-US" dirty="0"/>
              <a:t>Linux – special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848600" cy="4328160"/>
          </a:xfrm>
        </p:spPr>
        <p:txBody>
          <a:bodyPr>
            <a:noAutofit/>
          </a:bodyPr>
          <a:lstStyle/>
          <a:p>
            <a:r>
              <a:rPr lang="en-US" sz="2400" b="1" dirty="0"/>
              <a:t>Daemons</a:t>
            </a:r>
            <a:r>
              <a:rPr lang="en-US" sz="2400" dirty="0"/>
              <a:t>: special types of background processes that start at system startup and keep running forever as a service. They are started as system tasks (run as services), spontaneously and they can be controlled by a user via the </a:t>
            </a:r>
            <a:r>
              <a:rPr lang="en-US" sz="2400" dirty="0" err="1"/>
              <a:t>init</a:t>
            </a:r>
            <a:r>
              <a:rPr lang="en-US" sz="2400" dirty="0"/>
              <a:t> process.</a:t>
            </a:r>
          </a:p>
          <a:p>
            <a:r>
              <a:rPr lang="en-US" sz="2400" dirty="0"/>
              <a:t>The </a:t>
            </a:r>
            <a:r>
              <a:rPr lang="en-US" sz="2400" b="1" dirty="0" err="1"/>
              <a:t>init</a:t>
            </a:r>
            <a:r>
              <a:rPr lang="en-US" sz="2400" dirty="0"/>
              <a:t> process is the parent of all processes on the system, it’s the first program that is executed when the Linux system boots up; it manages all other processes on the system. It is started by the kernel itself, so in principle it does not have a parent process.</a:t>
            </a:r>
          </a:p>
          <a:p>
            <a:r>
              <a:rPr lang="en-US" sz="2400" dirty="0"/>
              <a:t>The </a:t>
            </a:r>
            <a:r>
              <a:rPr lang="en-US" sz="2400" b="1" dirty="0" err="1"/>
              <a:t>init</a:t>
            </a:r>
            <a:r>
              <a:rPr lang="en-US" sz="2400" b="1" dirty="0"/>
              <a:t> process</a:t>
            </a:r>
            <a:r>
              <a:rPr lang="en-US" sz="2400" dirty="0"/>
              <a:t> always has process ID of 1. It functions as an “adoptive” parent for all orphaned processes.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98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/>
              <a:t>Linux – process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696200" cy="4072927"/>
          </a:xfrm>
        </p:spPr>
        <p:txBody>
          <a:bodyPr>
            <a:noAutofit/>
          </a:bodyPr>
          <a:lstStyle/>
          <a:p>
            <a:r>
              <a:rPr lang="en-US" sz="2400" b="1" dirty="0"/>
              <a:t>Running</a:t>
            </a:r>
            <a:r>
              <a:rPr lang="en-US" sz="2400" dirty="0"/>
              <a:t> – in this state, the process is either running or it’s ready to run (it’s waiting to be assigned to the CPU	).</a:t>
            </a:r>
          </a:p>
          <a:p>
            <a:r>
              <a:rPr lang="en-US" sz="2400" b="1" dirty="0"/>
              <a:t>Waiting </a:t>
            </a:r>
            <a:r>
              <a:rPr lang="en-US" sz="2400" dirty="0"/>
              <a:t>– in this state, a process is waiting for an event to occur or for a system resource. Moreover, the kernel also differentiates between two types of waiting processes; </a:t>
            </a:r>
            <a:r>
              <a:rPr lang="en-US" sz="2400" b="1" dirty="0"/>
              <a:t>interruptible waiting processes </a:t>
            </a:r>
            <a:r>
              <a:rPr lang="en-US" sz="2400" dirty="0"/>
              <a:t>– these can be interrupted by signals and </a:t>
            </a:r>
            <a:r>
              <a:rPr lang="en-US" sz="2400" b="1" dirty="0"/>
              <a:t>uninterruptible waiting processes</a:t>
            </a:r>
            <a:r>
              <a:rPr lang="en-US" sz="2400" dirty="0"/>
              <a:t> – are waiting directly on hardware conditions and cannot be interrupted by any event/signal.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002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/>
              <a:t>Linux – process states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696200" cy="4072927"/>
          </a:xfrm>
        </p:spPr>
        <p:txBody>
          <a:bodyPr>
            <a:noAutofit/>
          </a:bodyPr>
          <a:lstStyle/>
          <a:p>
            <a:r>
              <a:rPr lang="en-US" sz="2400" b="1" dirty="0"/>
              <a:t>Stopped</a:t>
            </a:r>
            <a:r>
              <a:rPr lang="en-US" sz="2400" dirty="0"/>
              <a:t> – in this state, a process has been stopped, usually by receiving a signal. For instance, a process that is being debugged.</a:t>
            </a:r>
          </a:p>
          <a:p>
            <a:endParaRPr lang="en-US" sz="2400" dirty="0"/>
          </a:p>
          <a:p>
            <a:r>
              <a:rPr lang="en-US" sz="2400" b="1" dirty="0"/>
              <a:t>Zombie</a:t>
            </a:r>
            <a:r>
              <a:rPr lang="en-US" sz="2400" dirty="0"/>
              <a:t>: another special state of a process. A zombie process is a process whose execution is completed but it still has an entry in the process table.</a:t>
            </a:r>
          </a:p>
          <a:p>
            <a:endParaRPr lang="en-US" sz="2400" dirty="0"/>
          </a:p>
          <a:p>
            <a:r>
              <a:rPr lang="en-US" sz="2400" dirty="0"/>
              <a:t>You may see the active processes on a Linux system using several commands: </a:t>
            </a:r>
            <a:r>
              <a:rPr lang="en-US" sz="2400" dirty="0" err="1"/>
              <a:t>ps</a:t>
            </a:r>
            <a:r>
              <a:rPr lang="en-US" sz="2400" dirty="0"/>
              <a:t>, top, </a:t>
            </a:r>
            <a:r>
              <a:rPr lang="en-US" sz="2400" dirty="0" err="1"/>
              <a:t>htop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57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Linux – background jobs (processes)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696200" cy="4072927"/>
          </a:xfrm>
        </p:spPr>
        <p:txBody>
          <a:bodyPr>
            <a:noAutofit/>
          </a:bodyPr>
          <a:lstStyle/>
          <a:p>
            <a:r>
              <a:rPr lang="en-US" sz="2400" dirty="0"/>
              <a:t>In order to start a process in the background (non-interactive), we may use the </a:t>
            </a:r>
            <a:r>
              <a:rPr lang="en-US" sz="2400" b="1" dirty="0"/>
              <a:t>&amp; </a:t>
            </a:r>
            <a:r>
              <a:rPr lang="en-US" sz="2400" dirty="0"/>
              <a:t>symbol. In this case, the process doesn’t read input from a user until it’s moved to the foreground.</a:t>
            </a:r>
          </a:p>
          <a:p>
            <a:r>
              <a:rPr lang="en-US" sz="2400" dirty="0"/>
              <a:t>Related commands: jobs, </a:t>
            </a:r>
            <a:r>
              <a:rPr lang="en-US" sz="2400" dirty="0" err="1"/>
              <a:t>fg</a:t>
            </a:r>
            <a:r>
              <a:rPr lang="en-US" sz="2400" dirty="0"/>
              <a:t>, bg.</a:t>
            </a:r>
          </a:p>
          <a:p>
            <a:r>
              <a:rPr lang="en-US" sz="2400" dirty="0"/>
              <a:t>To send a background process to the foreground, we may use the </a:t>
            </a:r>
            <a:r>
              <a:rPr lang="en-US" sz="2400" b="1" dirty="0" err="1"/>
              <a:t>fg</a:t>
            </a:r>
            <a:r>
              <a:rPr lang="en-US" sz="2400" dirty="0"/>
              <a:t> command together with the job ID.</a:t>
            </a:r>
          </a:p>
          <a:p>
            <a:r>
              <a:rPr lang="en-US" sz="2400" dirty="0"/>
              <a:t>If we suspended a command (with </a:t>
            </a:r>
            <a:r>
              <a:rPr lang="en-US" sz="2400" dirty="0" err="1"/>
              <a:t>Ctrl+Z</a:t>
            </a:r>
            <a:r>
              <a:rPr lang="en-US" sz="2400" dirty="0"/>
              <a:t>), we may continue running the suspended command using the </a:t>
            </a:r>
            <a:r>
              <a:rPr lang="en-US" sz="2400" b="1" dirty="0" err="1"/>
              <a:t>bg</a:t>
            </a:r>
            <a:r>
              <a:rPr lang="en-US" sz="2400" dirty="0"/>
              <a:t> command.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3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Cambria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229600" cy="4267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The main function of a processor is the one to </a:t>
            </a:r>
            <a:r>
              <a:rPr lang="en-US" altLang="en-US" sz="2800" i="1" dirty="0">
                <a:latin typeface="Cambria" pitchFamily="18" charset="0"/>
                <a:cs typeface="Times New Roman" pitchFamily="18" charset="0"/>
              </a:rPr>
              <a:t>run machine instructions</a:t>
            </a: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 from the main memory</a:t>
            </a:r>
            <a:r>
              <a:rPr lang="ro-RO" altLang="en-US" sz="2800" dirty="0">
                <a:latin typeface="Cambria" pitchFamily="18" charset="0"/>
                <a:cs typeface="Times New Roman" pitchFamily="18" charset="0"/>
              </a:rPr>
              <a:t>. </a:t>
            </a:r>
            <a:endParaRPr lang="en-US" altLang="en-US" sz="2800" dirty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altLang="en-US" sz="2800" dirty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These instructions are part of some programs</a:t>
            </a:r>
            <a:r>
              <a:rPr lang="ro-RO" altLang="en-US" sz="2800" dirty="0">
                <a:latin typeface="Cambria" pitchFamily="18" charset="0"/>
                <a:cs typeface="Times New Roman" pitchFamily="18" charset="0"/>
              </a:rPr>
              <a:t>.</a:t>
            </a: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 For efficiency and easy to use, a processor may interleave portions from different programs </a:t>
            </a:r>
            <a:r>
              <a:rPr lang="ro-RO" altLang="en-US" sz="28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(processes) during execution</a:t>
            </a:r>
            <a:r>
              <a:rPr lang="ro-RO" altLang="en-US" sz="2800" dirty="0">
                <a:latin typeface="Cambria" pitchFamily="18" charset="0"/>
                <a:cs typeface="Times New Roman" pitchFamily="18" charset="0"/>
              </a:rPr>
              <a:t>. </a:t>
            </a:r>
            <a:endParaRPr lang="en-US" altLang="en-US" sz="2800" dirty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o-RO" altLang="en-US" sz="2800" dirty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In order to run a program, the OS is creating a process (or a </a:t>
            </a:r>
            <a:r>
              <a:rPr lang="en-US" altLang="en-US" sz="2800" i="1" dirty="0">
                <a:latin typeface="Cambria" pitchFamily="18" charset="0"/>
                <a:cs typeface="Times New Roman" pitchFamily="18" charset="0"/>
              </a:rPr>
              <a:t>task</a:t>
            </a: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) associated with that program</a:t>
            </a:r>
            <a:r>
              <a:rPr lang="ro-RO" altLang="en-US" sz="2800" dirty="0">
                <a:latin typeface="Cambria" pitchFamily="18" charset="0"/>
                <a:cs typeface="Times New Roman" pitchFamily="18" charset="0"/>
              </a:rPr>
              <a:t>. </a:t>
            </a: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 </a:t>
            </a:r>
            <a:endParaRPr lang="ro-RO" altLang="en-US" sz="2800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85800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C52A24F-D5A0-41DF-BFE2-8389CDD9E01B}" type="slidenum">
              <a:rPr lang="en-US" altLang="en-US">
                <a:latin typeface="Cambria" pitchFamily="18" charset="0"/>
              </a:rPr>
              <a:pPr/>
              <a:t>4</a:t>
            </a:fld>
            <a:endParaRPr lang="en-US" alt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315200" cy="1154097"/>
          </a:xfrm>
        </p:spPr>
        <p:txBody>
          <a:bodyPr/>
          <a:lstStyle/>
          <a:p>
            <a:r>
              <a:rPr lang="en-US" altLang="en-US" dirty="0">
                <a:latin typeface="Cambria" pitchFamily="18" charset="0"/>
                <a:cs typeface="Times New Roman" pitchFamily="18" charset="0"/>
              </a:rPr>
              <a:t>Introduction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From the processor’s point of view, it executes instructions from a </a:t>
            </a:r>
            <a:r>
              <a:rPr lang="ro-RO" altLang="en-US" sz="2800" dirty="0">
                <a:latin typeface="Cambria" pitchFamily="18" charset="0"/>
                <a:cs typeface="Times New Roman" pitchFamily="18" charset="0"/>
              </a:rPr>
              <a:t>“</a:t>
            </a: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repertoire</a:t>
            </a:r>
            <a:r>
              <a:rPr lang="ro-RO" altLang="en-US" sz="2800" dirty="0">
                <a:latin typeface="Cambria" pitchFamily="18" charset="0"/>
                <a:cs typeface="Times New Roman" pitchFamily="18" charset="0"/>
              </a:rPr>
              <a:t>” </a:t>
            </a: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following the order dictated by the </a:t>
            </a:r>
            <a:r>
              <a:rPr lang="ro-RO" altLang="en-US" sz="2800" dirty="0">
                <a:latin typeface="Cambria" pitchFamily="18" charset="0"/>
                <a:cs typeface="Times New Roman" pitchFamily="18" charset="0"/>
              </a:rPr>
              <a:t>PC</a:t>
            </a: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 (</a:t>
            </a:r>
            <a:r>
              <a:rPr lang="ro-RO" altLang="en-US" sz="2800" dirty="0">
                <a:latin typeface="Cambria" pitchFamily="18" charset="0"/>
                <a:cs typeface="Times New Roman" pitchFamily="18" charset="0"/>
              </a:rPr>
              <a:t>Program Counter</a:t>
            </a: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) register</a:t>
            </a:r>
            <a:r>
              <a:rPr lang="ro-RO" altLang="en-US" sz="2800" dirty="0">
                <a:latin typeface="Cambria" pitchFamily="18" charset="0"/>
                <a:cs typeface="Times New Roman" pitchFamily="18" charset="0"/>
              </a:rPr>
              <a:t>. </a:t>
            </a:r>
            <a:endParaRPr lang="en-US" altLang="en-US" sz="2800" dirty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During execution, PC may point to the code from different programs that are parts of different processes</a:t>
            </a:r>
            <a:r>
              <a:rPr lang="ro-RO" altLang="en-US" sz="2800" dirty="0">
                <a:latin typeface="Cambria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By an individual program point of  view, its execution implies a set of instructions from that program</a:t>
            </a:r>
            <a:r>
              <a:rPr lang="ro-RO" altLang="en-US" sz="2800" dirty="0">
                <a:latin typeface="Cambria" pitchFamily="18" charset="0"/>
                <a:cs typeface="Times New Roman" pitchFamily="18" charset="0"/>
              </a:rPr>
              <a:t>. </a:t>
            </a:r>
            <a:endParaRPr lang="en-US" altLang="en-US" sz="2800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85800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AAE35A2-60A8-48D4-B3D2-AB3617B22F8A}" type="slidenum">
              <a:rPr lang="en-US" altLang="en-US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Cambria" panose="02040503050406030204" pitchFamily="18" charset="0"/>
                <a:cs typeface="Times New Roman" pitchFamily="18" charset="0"/>
              </a:rPr>
              <a:t>The process’ trace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We may characterize the </a:t>
            </a:r>
            <a:r>
              <a:rPr lang="en-GB" altLang="en-US" sz="2800" dirty="0">
                <a:latin typeface="Cambria" pitchFamily="18" charset="0"/>
                <a:cs typeface="Times New Roman" pitchFamily="18" charset="0"/>
              </a:rPr>
              <a:t>behaviour of an individual process by listing the sequence </a:t>
            </a: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of instructions in execution for that process</a:t>
            </a:r>
            <a:r>
              <a:rPr lang="ro-RO" altLang="en-US" sz="2800" dirty="0">
                <a:latin typeface="Cambria" pitchFamily="18" charset="0"/>
                <a:cs typeface="Times New Roman" pitchFamily="18" charset="0"/>
              </a:rPr>
              <a:t>. </a:t>
            </a:r>
            <a:endParaRPr lang="en-US" altLang="en-US" sz="2800" dirty="0">
              <a:latin typeface="Cambria" pitchFamily="18" charset="0"/>
              <a:cs typeface="Times New Roman" pitchFamily="18" charset="0"/>
            </a:endParaRPr>
          </a:p>
          <a:p>
            <a:endParaRPr lang="en-US" altLang="en-US" sz="2800" dirty="0">
              <a:latin typeface="Cambria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This kind of list is called the process’ </a:t>
            </a:r>
            <a:r>
              <a:rPr lang="en-US" altLang="en-US" sz="2800" i="1" dirty="0">
                <a:latin typeface="Cambria" pitchFamily="18" charset="0"/>
                <a:cs typeface="Times New Roman" pitchFamily="18" charset="0"/>
              </a:rPr>
              <a:t>trace</a:t>
            </a:r>
            <a:r>
              <a:rPr lang="ro-RO" altLang="en-US" sz="2800" dirty="0">
                <a:latin typeface="Cambria" pitchFamily="18" charset="0"/>
                <a:cs typeface="Times New Roman" pitchFamily="18" charset="0"/>
              </a:rPr>
              <a:t>. </a:t>
            </a: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We may characterize the processor’s </a:t>
            </a:r>
            <a:r>
              <a:rPr lang="en-GB" altLang="en-US" sz="2800" dirty="0">
                <a:latin typeface="Cambria" pitchFamily="18" charset="0"/>
                <a:cs typeface="Times New Roman" pitchFamily="18" charset="0"/>
              </a:rPr>
              <a:t>behaviour</a:t>
            </a:r>
            <a:r>
              <a:rPr lang="en-US" altLang="en-US" sz="2800" dirty="0">
                <a:latin typeface="Cambria" pitchFamily="18" charset="0"/>
                <a:cs typeface="Times New Roman" pitchFamily="18" charset="0"/>
              </a:rPr>
              <a:t> by knowing the traces for different processes and the way these traces are interleaved</a:t>
            </a:r>
            <a:r>
              <a:rPr lang="ro-RO" altLang="en-US" sz="2800" dirty="0">
                <a:latin typeface="Cambria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32523" y="685800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F46FC40-AEF4-4763-86A0-764428AE1F74}" type="slidenum">
              <a:rPr lang="en-US" altLang="en-US">
                <a:latin typeface="Cambria" panose="02040503050406030204" pitchFamily="18" charset="0"/>
              </a:rPr>
              <a:pPr/>
              <a:t>6</a:t>
            </a:fld>
            <a:endParaRPr lang="en-U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The process’ traces – example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34290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We consider a memory map (for 3 processes) in the simple example of figure 1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To make the things </a:t>
            </a:r>
            <a:r>
              <a:rPr lang="en-GB" altLang="en-US" sz="2200" dirty="0">
                <a:latin typeface="Cambria" pitchFamily="18" charset="0"/>
                <a:cs typeface="Times New Roman" pitchFamily="18" charset="0"/>
              </a:rPr>
              <a:t>simpler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, we may assume that we don’t use virtual memory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;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 all three processes are fully loaded into main memory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85800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2636179-948B-4B02-8B18-DCE284994045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4343400" y="1827213"/>
            <a:ext cx="2209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4343400" y="2132013"/>
            <a:ext cx="2209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4959350" y="2193925"/>
            <a:ext cx="10759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dirty="0">
                <a:latin typeface="Times New Roman" pitchFamily="18" charset="0"/>
                <a:cs typeface="Times New Roman" pitchFamily="18" charset="0"/>
              </a:rPr>
              <a:t>Dispatcher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4343400" y="2665413"/>
            <a:ext cx="2209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4343400" y="3122613"/>
            <a:ext cx="2209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4343400" y="4113213"/>
            <a:ext cx="2209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4343400" y="3808413"/>
            <a:ext cx="2209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8204" name="Text Box 11"/>
          <p:cNvSpPr txBox="1">
            <a:spLocks noChangeArrowheads="1"/>
          </p:cNvSpPr>
          <p:nvPr/>
        </p:nvSpPr>
        <p:spPr bwMode="auto">
          <a:xfrm>
            <a:off x="4953000" y="3321050"/>
            <a:ext cx="100046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o-RO" altLang="en-US" dirty="0">
                <a:latin typeface="Times New Roman" pitchFamily="18" charset="0"/>
                <a:cs typeface="Times New Roman" pitchFamily="18" charset="0"/>
              </a:rPr>
              <a:t> A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5" name="Text Box 12"/>
          <p:cNvSpPr txBox="1">
            <a:spLocks noChangeArrowheads="1"/>
          </p:cNvSpPr>
          <p:nvPr/>
        </p:nvSpPr>
        <p:spPr bwMode="auto">
          <a:xfrm>
            <a:off x="4953000" y="4311650"/>
            <a:ext cx="10005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 dirty="0"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o-RO" altLang="en-US" dirty="0">
                <a:latin typeface="Times New Roman" pitchFamily="18" charset="0"/>
                <a:cs typeface="Times New Roman" pitchFamily="18" charset="0"/>
              </a:rPr>
              <a:t>B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6" name="Rectangle 13"/>
          <p:cNvSpPr>
            <a:spLocks noChangeArrowheads="1"/>
          </p:cNvSpPr>
          <p:nvPr/>
        </p:nvSpPr>
        <p:spPr bwMode="auto">
          <a:xfrm>
            <a:off x="4343400" y="4799013"/>
            <a:ext cx="2209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4953000" y="4997450"/>
            <a:ext cx="10005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 dirty="0"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o-RO" altLang="en-US" dirty="0">
                <a:latin typeface="Times New Roman" pitchFamily="18" charset="0"/>
                <a:cs typeface="Times New Roman" pitchFamily="18" charset="0"/>
              </a:rPr>
              <a:t> C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8" name="Rectangle 15"/>
          <p:cNvSpPr>
            <a:spLocks noChangeArrowheads="1"/>
          </p:cNvSpPr>
          <p:nvPr/>
        </p:nvSpPr>
        <p:spPr bwMode="auto">
          <a:xfrm>
            <a:off x="4343400" y="5484813"/>
            <a:ext cx="2209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8209" name="Rectangle 16"/>
          <p:cNvSpPr>
            <a:spLocks noChangeArrowheads="1"/>
          </p:cNvSpPr>
          <p:nvPr/>
        </p:nvSpPr>
        <p:spPr bwMode="auto">
          <a:xfrm>
            <a:off x="7162800" y="2436813"/>
            <a:ext cx="1905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7467600" y="2057400"/>
            <a:ext cx="16065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 dirty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Counter</a:t>
            </a:r>
          </a:p>
        </p:txBody>
      </p:sp>
      <p:sp>
        <p:nvSpPr>
          <p:cNvPr id="8211" name="Text Box 18"/>
          <p:cNvSpPr txBox="1">
            <a:spLocks noChangeArrowheads="1"/>
          </p:cNvSpPr>
          <p:nvPr/>
        </p:nvSpPr>
        <p:spPr bwMode="auto">
          <a:xfrm>
            <a:off x="7842250" y="2559050"/>
            <a:ext cx="692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10000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>
            <a:off x="8153400" y="2970213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 flipH="1" flipV="1">
            <a:off x="6553200" y="4189413"/>
            <a:ext cx="1600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214" name="Text Box 21"/>
          <p:cNvSpPr txBox="1">
            <a:spLocks noChangeArrowheads="1"/>
          </p:cNvSpPr>
          <p:nvPr/>
        </p:nvSpPr>
        <p:spPr bwMode="auto">
          <a:xfrm>
            <a:off x="3581400" y="3962400"/>
            <a:ext cx="692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10000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5" name="Text Box 22"/>
          <p:cNvSpPr txBox="1">
            <a:spLocks noChangeArrowheads="1"/>
          </p:cNvSpPr>
          <p:nvPr/>
        </p:nvSpPr>
        <p:spPr bwMode="auto">
          <a:xfrm>
            <a:off x="4046538" y="16764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6" name="Text Box 23"/>
          <p:cNvSpPr txBox="1">
            <a:spLocks noChangeArrowheads="1"/>
          </p:cNvSpPr>
          <p:nvPr/>
        </p:nvSpPr>
        <p:spPr bwMode="auto">
          <a:xfrm>
            <a:off x="3821113" y="202565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100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7" name="Text Box 24"/>
          <p:cNvSpPr txBox="1">
            <a:spLocks noChangeArrowheads="1"/>
          </p:cNvSpPr>
          <p:nvPr/>
        </p:nvSpPr>
        <p:spPr bwMode="auto">
          <a:xfrm>
            <a:off x="3733800" y="2940050"/>
            <a:ext cx="590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6000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8" name="Text Box 25"/>
          <p:cNvSpPr txBox="1">
            <a:spLocks noChangeArrowheads="1"/>
          </p:cNvSpPr>
          <p:nvPr/>
        </p:nvSpPr>
        <p:spPr bwMode="auto">
          <a:xfrm>
            <a:off x="3595688" y="4768850"/>
            <a:ext cx="692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16000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9" name="Text Box 26"/>
          <p:cNvSpPr txBox="1">
            <a:spLocks noChangeArrowheads="1"/>
          </p:cNvSpPr>
          <p:nvPr/>
        </p:nvSpPr>
        <p:spPr bwMode="auto">
          <a:xfrm>
            <a:off x="1636214" y="6019800"/>
            <a:ext cx="74315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Figure </a:t>
            </a: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1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.</a:t>
            </a: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Simple execution example for 3 processes</a:t>
            </a:r>
            <a:r>
              <a:rPr lang="ro-RO" altLang="en-US" sz="2000" dirty="0">
                <a:latin typeface="Cambria" panose="02040503050406030204" pitchFamily="18" charset="0"/>
                <a:cs typeface="Times New Roman" pitchFamily="18" charset="0"/>
              </a:rPr>
              <a:t> – </a:t>
            </a:r>
            <a:r>
              <a:rPr lang="en-US" altLang="en-US" sz="2000" dirty="0">
                <a:latin typeface="Cambria" panose="02040503050406030204" pitchFamily="18" charset="0"/>
                <a:cs typeface="Times New Roman" pitchFamily="18" charset="0"/>
              </a:rPr>
              <a:t>memory map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The process’ traces - example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-76200" y="1066800"/>
            <a:ext cx="4252913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Additionally, there is a small program called the </a:t>
            </a:r>
            <a:r>
              <a:rPr lang="en-US" altLang="en-US" sz="2200" b="1" dirty="0">
                <a:latin typeface="Cambria" pitchFamily="18" charset="0"/>
                <a:cs typeface="Times New Roman" pitchFamily="18" charset="0"/>
              </a:rPr>
              <a:t>dispatcher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,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 which commutes processor’s execution from one process to another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. </a:t>
            </a:r>
            <a:endParaRPr lang="en-US" altLang="en-US" sz="2200" dirty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In figure 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2 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 we may see the </a:t>
            </a:r>
            <a:r>
              <a:rPr lang="en-US" altLang="en-US" sz="2200" i="1" dirty="0">
                <a:latin typeface="Cambria" pitchFamily="18" charset="0"/>
                <a:cs typeface="Times New Roman" pitchFamily="18" charset="0"/>
              </a:rPr>
              <a:t>traces 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for that 3 processes at the beginning of their execution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. </a:t>
            </a:r>
            <a:endParaRPr lang="en-US" altLang="en-US" sz="2200" dirty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The first 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1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6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instructions for A and C processes are shown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. </a:t>
            </a:r>
            <a:endParaRPr lang="en-US" altLang="en-US" sz="2200" dirty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Process B executes 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6 </a:t>
            </a:r>
            <a:r>
              <a:rPr lang="en-GB" altLang="en-US" sz="2200" dirty="0">
                <a:latin typeface="Cambria" pitchFamily="18" charset="0"/>
                <a:cs typeface="Times New Roman" pitchFamily="18" charset="0"/>
              </a:rPr>
              <a:t>instructions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 and we assume that the 6</a:t>
            </a:r>
            <a:r>
              <a:rPr lang="en-US" altLang="en-US" sz="2200" baseline="30000" dirty="0">
                <a:latin typeface="Cambria" pitchFamily="18" charset="0"/>
                <a:cs typeface="Times New Roman" pitchFamily="18" charset="0"/>
              </a:rPr>
              <a:t>th</a:t>
            </a:r>
            <a:r>
              <a:rPr lang="en-US" altLang="en-US" sz="2200" dirty="0">
                <a:latin typeface="Cambria" pitchFamily="18" charset="0"/>
                <a:cs typeface="Times New Roman" pitchFamily="18" charset="0"/>
              </a:rPr>
              <a:t> instruction make a call to an I/O instruction which termination implies a delay in processors’ execution </a:t>
            </a:r>
            <a:r>
              <a:rPr lang="ro-RO" altLang="en-US" sz="2200" dirty="0">
                <a:latin typeface="Cambria" pitchFamily="18" charset="0"/>
                <a:cs typeface="Times New Roman" pitchFamily="18" charset="0"/>
              </a:rPr>
              <a:t>. </a:t>
            </a:r>
            <a:endParaRPr lang="en-US" altLang="en-US" sz="2200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37388" y="609600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12BBCD9-12B2-4548-BD57-2F0E4264620E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405313" y="1296988"/>
            <a:ext cx="59055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6000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6001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6002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6003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6004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6005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6006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6007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6008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6009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6010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6011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6012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6013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6014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6015</a:t>
            </a:r>
          </a:p>
          <a:p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4191000" y="5996770"/>
            <a:ext cx="48224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 sz="2000" b="1" dirty="0">
                <a:latin typeface="Cambria" panose="02040503050406030204" pitchFamily="18" charset="0"/>
                <a:cs typeface="Times New Roman" pitchFamily="18" charset="0"/>
              </a:rPr>
              <a:t>Figur</a:t>
            </a:r>
            <a:r>
              <a:rPr lang="en-US" altLang="en-US" sz="2000" b="1" dirty="0">
                <a:latin typeface="Cambria" panose="02040503050406030204" pitchFamily="18" charset="0"/>
                <a:cs typeface="Times New Roman" pitchFamily="18" charset="0"/>
              </a:rPr>
              <a:t>e</a:t>
            </a:r>
            <a:r>
              <a:rPr lang="ro-RO" altLang="en-US" sz="2000" b="1" dirty="0">
                <a:latin typeface="Cambria" panose="02040503050406030204" pitchFamily="18" charset="0"/>
                <a:cs typeface="Times New Roman" pitchFamily="18" charset="0"/>
              </a:rPr>
              <a:t> 2</a:t>
            </a:r>
            <a:r>
              <a:rPr lang="en-US" altLang="en-US" sz="2000" b="1" dirty="0">
                <a:latin typeface="Cambria" panose="02040503050406030204" pitchFamily="18" charset="0"/>
                <a:cs typeface="Times New Roman" pitchFamily="18" charset="0"/>
              </a:rPr>
              <a:t>.</a:t>
            </a:r>
            <a:r>
              <a:rPr lang="ro-RO" altLang="en-US" sz="2000" b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2000" b="1" dirty="0">
                <a:latin typeface="Cambria" panose="02040503050406030204" pitchFamily="18" charset="0"/>
                <a:cs typeface="Times New Roman" pitchFamily="18" charset="0"/>
              </a:rPr>
              <a:t>The process traces for figure </a:t>
            </a:r>
            <a:r>
              <a:rPr lang="ro-RO" altLang="en-US" sz="2000" b="1" dirty="0">
                <a:latin typeface="Cambria" panose="02040503050406030204" pitchFamily="18" charset="0"/>
                <a:cs typeface="Times New Roman" pitchFamily="18" charset="0"/>
              </a:rPr>
              <a:t>1</a:t>
            </a:r>
            <a:endParaRPr lang="en-US" altLang="en-US" sz="2000" b="1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5980113" y="1295400"/>
            <a:ext cx="787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10000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10001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10002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10003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10004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10005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7732713" y="1295400"/>
            <a:ext cx="78740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16000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16001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16002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16003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16004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16005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16006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16007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16008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16009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16010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16011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16012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16013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16014</a:t>
            </a:r>
          </a:p>
          <a:p>
            <a:r>
              <a:rPr lang="ro-RO" altLang="en-US">
                <a:latin typeface="Times New Roman" pitchFamily="18" charset="0"/>
                <a:cs typeface="Times New Roman" pitchFamily="18" charset="0"/>
              </a:rPr>
              <a:t>16015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3871913" y="5421868"/>
            <a:ext cx="19534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 sz="1800" dirty="0">
                <a:latin typeface="Cambria" panose="02040503050406030204" pitchFamily="18" charset="0"/>
                <a:cs typeface="Times New Roman" pitchFamily="18" charset="0"/>
              </a:rPr>
              <a:t>1) </a:t>
            </a:r>
            <a:r>
              <a:rPr lang="en-US" altLang="en-US" sz="1800" dirty="0">
                <a:latin typeface="Cambria" panose="02040503050406030204" pitchFamily="18" charset="0"/>
                <a:cs typeface="Times New Roman" pitchFamily="18" charset="0"/>
              </a:rPr>
              <a:t>Process</a:t>
            </a:r>
            <a:r>
              <a:rPr lang="ro-RO" altLang="en-US" sz="1800" dirty="0">
                <a:latin typeface="Cambria" panose="02040503050406030204" pitchFamily="18" charset="0"/>
                <a:cs typeface="Times New Roman" pitchFamily="18" charset="0"/>
              </a:rPr>
              <a:t> A</a:t>
            </a:r>
            <a:r>
              <a:rPr lang="en-US" altLang="en-US" sz="1800" dirty="0">
                <a:latin typeface="Cambria" panose="02040503050406030204" pitchFamily="18" charset="0"/>
                <a:cs typeface="Times New Roman" pitchFamily="18" charset="0"/>
              </a:rPr>
              <a:t> trace</a:t>
            </a:r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5360988" y="2973388"/>
            <a:ext cx="19502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dirty="0">
                <a:latin typeface="Cambria" panose="02040503050406030204" pitchFamily="18" charset="0"/>
                <a:cs typeface="Times New Roman" pitchFamily="18" charset="0"/>
              </a:rPr>
              <a:t>2</a:t>
            </a:r>
            <a:r>
              <a:rPr lang="ro-RO" altLang="en-US" sz="1800" dirty="0">
                <a:latin typeface="Cambria" panose="02040503050406030204" pitchFamily="18" charset="0"/>
                <a:cs typeface="Times New Roman" pitchFamily="18" charset="0"/>
              </a:rPr>
              <a:t>) </a:t>
            </a:r>
            <a:r>
              <a:rPr lang="en-US" altLang="en-US" sz="1800" dirty="0">
                <a:latin typeface="Cambria" panose="02040503050406030204" pitchFamily="18" charset="0"/>
                <a:cs typeface="Times New Roman" pitchFamily="18" charset="0"/>
              </a:rPr>
              <a:t>Process</a:t>
            </a:r>
            <a:r>
              <a:rPr lang="ro-RO" altLang="en-US" sz="18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altLang="en-US" sz="1800" dirty="0">
                <a:latin typeface="Cambria" panose="02040503050406030204" pitchFamily="18" charset="0"/>
                <a:cs typeface="Times New Roman" pitchFamily="18" charset="0"/>
              </a:rPr>
              <a:t>B trace</a:t>
            </a:r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7037388" y="5227638"/>
            <a:ext cx="19389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 sz="1800" dirty="0">
                <a:latin typeface="Cambria" panose="02040503050406030204" pitchFamily="18" charset="0"/>
                <a:cs typeface="Times New Roman" pitchFamily="18" charset="0"/>
              </a:rPr>
              <a:t>3) </a:t>
            </a:r>
            <a:r>
              <a:rPr lang="en-US" altLang="en-US" sz="1800" dirty="0">
                <a:latin typeface="Cambria" panose="02040503050406030204" pitchFamily="18" charset="0"/>
                <a:cs typeface="Times New Roman" pitchFamily="18" charset="0"/>
              </a:rPr>
              <a:t>Process </a:t>
            </a:r>
            <a:r>
              <a:rPr lang="ro-RO" altLang="en-US" sz="1800" dirty="0">
                <a:latin typeface="Cambria" panose="02040503050406030204" pitchFamily="18" charset="0"/>
                <a:cs typeface="Times New Roman" pitchFamily="18" charset="0"/>
              </a:rPr>
              <a:t>C</a:t>
            </a:r>
            <a:r>
              <a:rPr lang="en-US" altLang="en-US" sz="1800" dirty="0">
                <a:latin typeface="Cambria" panose="02040503050406030204" pitchFamily="18" charset="0"/>
                <a:cs typeface="Times New Roman" pitchFamily="18" charset="0"/>
              </a:rPr>
              <a:t> trace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The process’ traces</a:t>
            </a:r>
            <a:r>
              <a:rPr lang="ro-RO" altLang="en-US" dirty="0">
                <a:latin typeface="Times New Roman" pitchFamily="18" charset="0"/>
                <a:cs typeface="Times New Roman" pitchFamily="18" charset="0"/>
              </a:rPr>
              <a:t> (cont.)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Autofit/>
          </a:bodyPr>
          <a:lstStyle/>
          <a:p>
            <a:r>
              <a:rPr lang="en-US" altLang="en-US" sz="2300" dirty="0">
                <a:latin typeface="Cambria" pitchFamily="18" charset="0"/>
                <a:cs typeface="Times New Roman" pitchFamily="18" charset="0"/>
              </a:rPr>
              <a:t>Let us consider these traces by the processors’ point of view</a:t>
            </a:r>
            <a:r>
              <a:rPr lang="ro-RO" altLang="en-US" sz="2300" dirty="0">
                <a:latin typeface="Cambria" pitchFamily="18" charset="0"/>
                <a:cs typeface="Times New Roman" pitchFamily="18" charset="0"/>
              </a:rPr>
              <a:t>. </a:t>
            </a:r>
            <a:r>
              <a:rPr lang="en-US" altLang="en-US" sz="2300" dirty="0">
                <a:latin typeface="Cambria" pitchFamily="18" charset="0"/>
                <a:cs typeface="Times New Roman" pitchFamily="18" charset="0"/>
              </a:rPr>
              <a:t>In figure 3 we see the </a:t>
            </a:r>
            <a:r>
              <a:rPr lang="en-US" altLang="en-US" sz="2300" i="1" dirty="0">
                <a:latin typeface="Cambria" pitchFamily="18" charset="0"/>
                <a:cs typeface="Times New Roman" pitchFamily="18" charset="0"/>
              </a:rPr>
              <a:t>interleaved traces </a:t>
            </a:r>
            <a:r>
              <a:rPr lang="en-US" altLang="en-US" sz="2300" dirty="0">
                <a:latin typeface="Cambria" pitchFamily="18" charset="0"/>
                <a:cs typeface="Times New Roman" pitchFamily="18" charset="0"/>
              </a:rPr>
              <a:t>resulting from the execution of the first </a:t>
            </a:r>
            <a:r>
              <a:rPr lang="ro-RO" altLang="en-US" sz="2300" dirty="0">
                <a:latin typeface="Cambria" pitchFamily="18" charset="0"/>
                <a:cs typeface="Times New Roman" pitchFamily="18" charset="0"/>
              </a:rPr>
              <a:t>70 </a:t>
            </a:r>
            <a:r>
              <a:rPr lang="en-US" altLang="en-US" sz="2300" dirty="0">
                <a:latin typeface="Cambria" pitchFamily="18" charset="0"/>
                <a:cs typeface="Times New Roman" pitchFamily="18" charset="0"/>
              </a:rPr>
              <a:t>instruction cycles</a:t>
            </a:r>
            <a:r>
              <a:rPr lang="ro-RO" altLang="en-US" sz="2300" dirty="0">
                <a:latin typeface="Cambria" pitchFamily="18" charset="0"/>
                <a:cs typeface="Times New Roman" pitchFamily="18" charset="0"/>
              </a:rPr>
              <a:t>. </a:t>
            </a:r>
            <a:r>
              <a:rPr lang="en-US" altLang="en-US" sz="2300" dirty="0">
                <a:latin typeface="Cambria" pitchFamily="18" charset="0"/>
                <a:cs typeface="Times New Roman" pitchFamily="18" charset="0"/>
              </a:rPr>
              <a:t>We assume that the OS enables each process to continue its execution for maximum </a:t>
            </a:r>
            <a:r>
              <a:rPr lang="ro-RO" altLang="en-US" sz="2300" dirty="0">
                <a:latin typeface="Cambria" pitchFamily="18" charset="0"/>
                <a:cs typeface="Times New Roman" pitchFamily="18" charset="0"/>
              </a:rPr>
              <a:t>8 </a:t>
            </a:r>
            <a:r>
              <a:rPr lang="en-US" altLang="en-US" sz="2300" dirty="0">
                <a:latin typeface="Cambria" pitchFamily="18" charset="0"/>
                <a:cs typeface="Times New Roman" pitchFamily="18" charset="0"/>
              </a:rPr>
              <a:t>instruction cycles and after that the process’ execution is interrupted </a:t>
            </a:r>
            <a:r>
              <a:rPr lang="ro-RO" altLang="en-US" sz="2300" dirty="0">
                <a:latin typeface="Cambria" pitchFamily="18" charset="0"/>
                <a:cs typeface="Times New Roman" pitchFamily="18" charset="0"/>
              </a:rPr>
              <a:t>(</a:t>
            </a:r>
            <a:r>
              <a:rPr lang="en-US" altLang="en-US" sz="2300" dirty="0">
                <a:latin typeface="Cambria" pitchFamily="18" charset="0"/>
                <a:cs typeface="Times New Roman" pitchFamily="18" charset="0"/>
              </a:rPr>
              <a:t>this avoids the processor’s monopolization by a certain process</a:t>
            </a:r>
            <a:r>
              <a:rPr lang="ro-RO" altLang="en-US" sz="2300" dirty="0">
                <a:latin typeface="Cambria" pitchFamily="18" charset="0"/>
                <a:cs typeface="Times New Roman" pitchFamily="18" charset="0"/>
              </a:rPr>
              <a:t>). </a:t>
            </a:r>
            <a:endParaRPr lang="en-US" altLang="en-US" sz="2300" dirty="0">
              <a:latin typeface="Cambria" pitchFamily="18" charset="0"/>
              <a:cs typeface="Times New Roman" pitchFamily="18" charset="0"/>
            </a:endParaRPr>
          </a:p>
          <a:p>
            <a:endParaRPr lang="ro-RO" altLang="en-US" sz="2300" dirty="0">
              <a:latin typeface="Cambria" pitchFamily="18" charset="0"/>
              <a:cs typeface="Times New Roman" pitchFamily="18" charset="0"/>
            </a:endParaRPr>
          </a:p>
          <a:p>
            <a:r>
              <a:rPr lang="en-US" altLang="en-US" sz="2300" dirty="0">
                <a:latin typeface="Cambria" pitchFamily="18" charset="0"/>
                <a:cs typeface="Times New Roman" pitchFamily="18" charset="0"/>
              </a:rPr>
              <a:t>As we may see in figure 3 the first 8 instructions of process A are executed, followed by a </a:t>
            </a:r>
            <a:r>
              <a:rPr lang="ro-RO" altLang="en-US" sz="2300" dirty="0">
                <a:latin typeface="Cambria" pitchFamily="18" charset="0"/>
                <a:cs typeface="Times New Roman" pitchFamily="18" charset="0"/>
              </a:rPr>
              <a:t>“time-out” </a:t>
            </a:r>
            <a:r>
              <a:rPr lang="en-US" altLang="en-US" sz="2300" dirty="0">
                <a:latin typeface="Cambria" pitchFamily="18" charset="0"/>
                <a:cs typeface="Times New Roman" pitchFamily="18" charset="0"/>
              </a:rPr>
              <a:t>and the execution of a portion of code of the dispatcher</a:t>
            </a:r>
            <a:r>
              <a:rPr lang="ro-RO" altLang="en-US" sz="2300" dirty="0">
                <a:latin typeface="Cambria" pitchFamily="18" charset="0"/>
                <a:cs typeface="Times New Roman" pitchFamily="18" charset="0"/>
              </a:rPr>
              <a:t>, </a:t>
            </a:r>
            <a:r>
              <a:rPr lang="en-US" altLang="en-US" sz="2300" dirty="0">
                <a:latin typeface="Cambria" pitchFamily="18" charset="0"/>
                <a:cs typeface="Times New Roman" pitchFamily="18" charset="0"/>
              </a:rPr>
              <a:t>which executes </a:t>
            </a:r>
            <a:r>
              <a:rPr lang="ro-RO" altLang="en-US" sz="2300" dirty="0">
                <a:latin typeface="Cambria" pitchFamily="18" charset="0"/>
                <a:cs typeface="Times New Roman" pitchFamily="18" charset="0"/>
              </a:rPr>
              <a:t>8 </a:t>
            </a:r>
            <a:r>
              <a:rPr lang="en-GB" altLang="en-US" sz="2300" dirty="0">
                <a:latin typeface="Cambria" pitchFamily="18" charset="0"/>
                <a:cs typeface="Times New Roman" pitchFamily="18" charset="0"/>
              </a:rPr>
              <a:t>instructions</a:t>
            </a:r>
            <a:r>
              <a:rPr lang="en-US" altLang="en-US" sz="2300" dirty="0">
                <a:latin typeface="Cambria" pitchFamily="18" charset="0"/>
                <a:cs typeface="Times New Roman" pitchFamily="18" charset="0"/>
              </a:rPr>
              <a:t> before offering the control to process B</a:t>
            </a:r>
            <a:r>
              <a:rPr lang="ro-RO" altLang="en-US" sz="2300" dirty="0">
                <a:latin typeface="Cambria" pitchFamily="18" charset="0"/>
                <a:cs typeface="Times New Roman" pitchFamily="18" charset="0"/>
              </a:rPr>
              <a:t>. </a:t>
            </a:r>
            <a:r>
              <a:rPr lang="en-US" altLang="en-US" sz="2300" dirty="0">
                <a:latin typeface="Cambria" pitchFamily="18" charset="0"/>
                <a:cs typeface="Times New Roman" pitchFamily="18" charset="0"/>
              </a:rPr>
              <a:t>After the first 6 instructions of process B are executed, B asks for an I</a:t>
            </a:r>
            <a:r>
              <a:rPr lang="ro-RO" altLang="en-US" sz="2300" dirty="0">
                <a:latin typeface="Cambria" pitchFamily="18" charset="0"/>
                <a:cs typeface="Times New Roman" pitchFamily="18" charset="0"/>
              </a:rPr>
              <a:t>/O</a:t>
            </a:r>
            <a:r>
              <a:rPr lang="en-US" altLang="en-US" sz="2300" dirty="0">
                <a:latin typeface="Cambria" pitchFamily="18" charset="0"/>
                <a:cs typeface="Times New Roman" pitchFamily="18" charset="0"/>
              </a:rPr>
              <a:t> operation of which result must be waited for.</a:t>
            </a:r>
            <a:endParaRPr lang="ro-RO" altLang="en-US" sz="2300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85800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FDC9A9B-FEFA-49B6-BEF2-E4A86BB67AB9}" type="slidenum">
              <a:rPr lang="en-US" altLang="en-US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4947</TotalTime>
  <Words>3287</Words>
  <Application>Microsoft Office PowerPoint</Application>
  <PresentationFormat>On-screen Show (4:3)</PresentationFormat>
  <Paragraphs>381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Arial Unicode MS</vt:lpstr>
      <vt:lpstr>Cambria</vt:lpstr>
      <vt:lpstr>Symbol</vt:lpstr>
      <vt:lpstr>Times New Roman</vt:lpstr>
      <vt:lpstr>Wingdings</vt:lpstr>
      <vt:lpstr>Perspective</vt:lpstr>
      <vt:lpstr>PowerPoint Presentation</vt:lpstr>
      <vt:lpstr>Processes</vt:lpstr>
      <vt:lpstr>PowerPoint Presentation</vt:lpstr>
      <vt:lpstr>Introduction</vt:lpstr>
      <vt:lpstr>Introduction</vt:lpstr>
      <vt:lpstr>The process’ trace</vt:lpstr>
      <vt:lpstr>The process’ traces – example</vt:lpstr>
      <vt:lpstr>The process’ traces - example</vt:lpstr>
      <vt:lpstr>The process’ traces (cont.)</vt:lpstr>
      <vt:lpstr>The process’ traces (cont.)</vt:lpstr>
      <vt:lpstr>The process’ traces (cont.)</vt:lpstr>
      <vt:lpstr>The process’ traces (cont.)</vt:lpstr>
      <vt:lpstr>Process scheduling</vt:lpstr>
      <vt:lpstr>Two states process model</vt:lpstr>
      <vt:lpstr>Two states process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Linux processes</vt:lpstr>
      <vt:lpstr>Linux – practically, two main types of processes</vt:lpstr>
      <vt:lpstr>Linux – special processes</vt:lpstr>
      <vt:lpstr>Linux – process states</vt:lpstr>
      <vt:lpstr>Linux – process states (cont.)</vt:lpstr>
      <vt:lpstr>Linux – background jobs (processes)</vt:lpstr>
    </vt:vector>
  </TitlesOfParts>
  <Company>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Procese</dc:title>
  <dc:creator>rz</dc:creator>
  <cp:lastModifiedBy>Administrator</cp:lastModifiedBy>
  <cp:revision>284</cp:revision>
  <dcterms:created xsi:type="dcterms:W3CDTF">2000-11-22T19:36:59Z</dcterms:created>
  <dcterms:modified xsi:type="dcterms:W3CDTF">2024-03-27T11:20:49Z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C:\TEMP</vt:lpwstr>
  </property>
</Properties>
</file>